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1" r:id="rId4"/>
    <p:sldId id="272" r:id="rId5"/>
    <p:sldId id="257" r:id="rId6"/>
    <p:sldId id="273" r:id="rId7"/>
    <p:sldId id="258" r:id="rId8"/>
    <p:sldId id="300" r:id="rId9"/>
    <p:sldId id="301" r:id="rId10"/>
    <p:sldId id="270" r:id="rId11"/>
    <p:sldId id="279" r:id="rId12"/>
    <p:sldId id="278" r:id="rId13"/>
    <p:sldId id="280" r:id="rId14"/>
    <p:sldId id="274" r:id="rId15"/>
    <p:sldId id="281" r:id="rId16"/>
    <p:sldId id="282" r:id="rId17"/>
    <p:sldId id="283" r:id="rId18"/>
    <p:sldId id="284" r:id="rId19"/>
    <p:sldId id="285" r:id="rId20"/>
    <p:sldId id="259" r:id="rId21"/>
    <p:sldId id="260" r:id="rId22"/>
    <p:sldId id="261" r:id="rId23"/>
    <p:sldId id="262" r:id="rId24"/>
    <p:sldId id="269" r:id="rId25"/>
    <p:sldId id="263" r:id="rId26"/>
    <p:sldId id="264" r:id="rId27"/>
    <p:sldId id="265" r:id="rId28"/>
    <p:sldId id="268" r:id="rId29"/>
    <p:sldId id="266" r:id="rId30"/>
    <p:sldId id="276" r:id="rId31"/>
    <p:sldId id="286" r:id="rId32"/>
    <p:sldId id="287" r:id="rId33"/>
    <p:sldId id="289" r:id="rId34"/>
    <p:sldId id="290" r:id="rId35"/>
    <p:sldId id="291" r:id="rId36"/>
    <p:sldId id="288" r:id="rId37"/>
    <p:sldId id="292" r:id="rId38"/>
    <p:sldId id="293" r:id="rId39"/>
    <p:sldId id="295" r:id="rId40"/>
    <p:sldId id="296" r:id="rId41"/>
    <p:sldId id="298" r:id="rId42"/>
    <p:sldId id="297" r:id="rId43"/>
    <p:sldId id="299" r:id="rId44"/>
    <p:sldId id="27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333333"/>
    <a:srgbClr val="FFFFFF"/>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2" d="100"/>
          <a:sy n="72" d="100"/>
        </p:scale>
        <p:origin x="732"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31B2-4624-BE3D-AE3B-6C53C55DA4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6BEB10-5C62-189E-95B4-8289D0C06C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D54FF3-B626-1ADF-3B30-4895D5F1BB96}"/>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5" name="Footer Placeholder 4">
            <a:extLst>
              <a:ext uri="{FF2B5EF4-FFF2-40B4-BE49-F238E27FC236}">
                <a16:creationId xmlns:a16="http://schemas.microsoft.com/office/drawing/2014/main" id="{8A3A1167-BBC5-4033-991D-E35AA787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FC227-0494-C3B6-9BAD-0C42DB10CC72}"/>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3157291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A45C-838F-064A-BF20-EE848EAAE7B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274AB96-1D3E-AE26-2BD0-CCFFD3A1F1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180EDF-75A5-04AA-E982-3E1A8CB7E58F}"/>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5" name="Footer Placeholder 4">
            <a:extLst>
              <a:ext uri="{FF2B5EF4-FFF2-40B4-BE49-F238E27FC236}">
                <a16:creationId xmlns:a16="http://schemas.microsoft.com/office/drawing/2014/main" id="{323FD46B-58FD-A243-39F0-C1B3534D2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AA7EE-7845-254F-B743-7DFDEE085153}"/>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421660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20406-509B-D1E0-942D-D0FDCB6AD23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B38F6D-938B-D4A4-387A-2E2B13F3E65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E5E08A-2ED6-2BDD-3824-BFC10836C9C2}"/>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5" name="Footer Placeholder 4">
            <a:extLst>
              <a:ext uri="{FF2B5EF4-FFF2-40B4-BE49-F238E27FC236}">
                <a16:creationId xmlns:a16="http://schemas.microsoft.com/office/drawing/2014/main" id="{B7161F6D-C10D-9B60-ACA8-3735A8D30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DD141-63B7-9707-BD69-D68065F42840}"/>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3469481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918A8-4937-B877-4AD1-AC5C0708AAF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2D87E7-2D4E-FDF8-6811-586FAF945D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D0306E-B0B9-5FD3-CD21-A27E9101EE54}"/>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5" name="Footer Placeholder 4">
            <a:extLst>
              <a:ext uri="{FF2B5EF4-FFF2-40B4-BE49-F238E27FC236}">
                <a16:creationId xmlns:a16="http://schemas.microsoft.com/office/drawing/2014/main" id="{32C6FC5F-ECA0-4475-69FC-7FF315743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89890-E923-70A2-C7EE-B4710C1A8088}"/>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3287066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9AFF-B06C-BA8F-0301-F101E9FF17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5202E87-4D28-014C-E1C2-8B21F6398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2155B0-DF19-C50D-A35D-C56DC500AE8B}"/>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5" name="Footer Placeholder 4">
            <a:extLst>
              <a:ext uri="{FF2B5EF4-FFF2-40B4-BE49-F238E27FC236}">
                <a16:creationId xmlns:a16="http://schemas.microsoft.com/office/drawing/2014/main" id="{D6EE1429-4CF9-427A-2E9A-E30B3A67A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67EA9-8772-F59D-61DF-34BB55D34BC9}"/>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700115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EF8B-A861-36CE-AC1E-610EC54547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92774B-DEA8-1A20-4AA4-18341A5D86B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FE317CB-0E08-8FA2-C359-E17519EEC75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94ECCD2-DE14-1689-CABC-13A322E72BBA}"/>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6" name="Footer Placeholder 5">
            <a:extLst>
              <a:ext uri="{FF2B5EF4-FFF2-40B4-BE49-F238E27FC236}">
                <a16:creationId xmlns:a16="http://schemas.microsoft.com/office/drawing/2014/main" id="{07EE6DFA-1173-4BA0-0A2E-0CC7D7D02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925EA-7605-349B-4D72-0A1C9286E6A6}"/>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111213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CF1C-707A-101A-407F-42C8EF880DE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953830-0271-4DEE-B903-3F2357294D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FD20330-49B4-B4BA-A4B9-EBBB93EBBB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76D52D4-22BF-7225-60A3-9FFAE7CC90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FE136F-A210-4453-9C4B-DADFDA80CD8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FAAFAF4-D3A7-E8B7-32F3-48C464059015}"/>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8" name="Footer Placeholder 7">
            <a:extLst>
              <a:ext uri="{FF2B5EF4-FFF2-40B4-BE49-F238E27FC236}">
                <a16:creationId xmlns:a16="http://schemas.microsoft.com/office/drawing/2014/main" id="{37E803A6-ABCE-C0AE-4231-7A3C7201FF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03B365-2056-F9B0-0451-BF4906A232E5}"/>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2361252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F4D6-4EB5-0414-4166-575ACF5374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F9AB75F-A2BB-7259-FB4D-9B3C76DF0A4E}"/>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4" name="Footer Placeholder 3">
            <a:extLst>
              <a:ext uri="{FF2B5EF4-FFF2-40B4-BE49-F238E27FC236}">
                <a16:creationId xmlns:a16="http://schemas.microsoft.com/office/drawing/2014/main" id="{958E11C2-725E-7D29-834E-EA7FC0C2FF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90F52C-29F0-836E-A32D-60226A2DF50B}"/>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121282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A8E1B5-4C49-F1B4-2D93-92BEB0B7049B}"/>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3" name="Footer Placeholder 2">
            <a:extLst>
              <a:ext uri="{FF2B5EF4-FFF2-40B4-BE49-F238E27FC236}">
                <a16:creationId xmlns:a16="http://schemas.microsoft.com/office/drawing/2014/main" id="{B1B85F11-B903-F7D2-825E-5EA90EA3F0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BA8D8-F182-DF4D-73C6-2766953DAA8F}"/>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31199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CDD1-862B-07C8-BFCF-87A62DD017C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582BCE2-7AD9-80EC-6C87-015A288E5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D3A0829-1EA2-8162-5E0D-276363465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60559E-C214-00DE-45AB-831468A90D28}"/>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6" name="Footer Placeholder 5">
            <a:extLst>
              <a:ext uri="{FF2B5EF4-FFF2-40B4-BE49-F238E27FC236}">
                <a16:creationId xmlns:a16="http://schemas.microsoft.com/office/drawing/2014/main" id="{F02BCEFF-662D-9F36-BDF6-FFA0BD29B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CA103A-05F1-92FF-733E-2AB6138177F6}"/>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154969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9D64-49D7-58D4-3689-0AFBDD614F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6A247B9-BBA2-F79C-C3F5-C5D06690BB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5F06C2-3EA6-763B-FF04-6312FCCCF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52BC35-93FB-7FA1-0595-F95340BBA02C}"/>
              </a:ext>
            </a:extLst>
          </p:cNvPr>
          <p:cNvSpPr>
            <a:spLocks noGrp="1"/>
          </p:cNvSpPr>
          <p:nvPr>
            <p:ph type="dt" sz="half" idx="10"/>
          </p:nvPr>
        </p:nvSpPr>
        <p:spPr/>
        <p:txBody>
          <a:bodyPr/>
          <a:lstStyle/>
          <a:p>
            <a:fld id="{89AC0579-8360-46B1-AE94-3EB1EC8FEF12}" type="datetimeFigureOut">
              <a:rPr lang="en-US" smtClean="0"/>
              <a:t>8/27/2023</a:t>
            </a:fld>
            <a:endParaRPr lang="en-US"/>
          </a:p>
        </p:txBody>
      </p:sp>
      <p:sp>
        <p:nvSpPr>
          <p:cNvPr id="6" name="Footer Placeholder 5">
            <a:extLst>
              <a:ext uri="{FF2B5EF4-FFF2-40B4-BE49-F238E27FC236}">
                <a16:creationId xmlns:a16="http://schemas.microsoft.com/office/drawing/2014/main" id="{9D261907-5C1F-189F-8AD3-D02B6A3EE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F933F-1E58-9135-6940-B248A104A81E}"/>
              </a:ext>
            </a:extLst>
          </p:cNvPr>
          <p:cNvSpPr>
            <a:spLocks noGrp="1"/>
          </p:cNvSpPr>
          <p:nvPr>
            <p:ph type="sldNum" sz="quarter" idx="12"/>
          </p:nvPr>
        </p:nvSpPr>
        <p:spPr/>
        <p:txBody>
          <a:bodyPr/>
          <a:lstStyle/>
          <a:p>
            <a:fld id="{9C3738B7-4DCC-48A7-B22F-BB06CC17221D}" type="slidenum">
              <a:rPr lang="en-US" smtClean="0"/>
              <a:t>‹#›</a:t>
            </a:fld>
            <a:endParaRPr lang="en-US"/>
          </a:p>
        </p:txBody>
      </p:sp>
    </p:spTree>
    <p:extLst>
      <p:ext uri="{BB962C8B-B14F-4D97-AF65-F5344CB8AC3E}">
        <p14:creationId xmlns:p14="http://schemas.microsoft.com/office/powerpoint/2010/main" val="108677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0607C8-1D47-D22D-3615-D981A0F939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7081E5-66B0-60AC-0206-8BAC40F6DF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78FEED-CB1D-ED32-2D8F-ADD646ACD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C0579-8360-46B1-AE94-3EB1EC8FEF12}" type="datetimeFigureOut">
              <a:rPr lang="en-US" smtClean="0"/>
              <a:t>8/27/2023</a:t>
            </a:fld>
            <a:endParaRPr lang="en-US"/>
          </a:p>
        </p:txBody>
      </p:sp>
      <p:sp>
        <p:nvSpPr>
          <p:cNvPr id="5" name="Footer Placeholder 4">
            <a:extLst>
              <a:ext uri="{FF2B5EF4-FFF2-40B4-BE49-F238E27FC236}">
                <a16:creationId xmlns:a16="http://schemas.microsoft.com/office/drawing/2014/main" id="{398A676A-994A-89C9-42BF-1FB0459DC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FAADF7-885B-A59C-540B-78D2B4874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738B7-4DCC-48A7-B22F-BB06CC17221D}" type="slidenum">
              <a:rPr lang="en-US" smtClean="0"/>
              <a:t>‹#›</a:t>
            </a:fld>
            <a:endParaRPr lang="en-US"/>
          </a:p>
        </p:txBody>
      </p:sp>
    </p:spTree>
    <p:extLst>
      <p:ext uri="{BB962C8B-B14F-4D97-AF65-F5344CB8AC3E}">
        <p14:creationId xmlns:p14="http://schemas.microsoft.com/office/powerpoint/2010/main" val="3987961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ntosh.kar@braneenterprises.com"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www.santoshkumarkar.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2016_United_States_election_leaks" TargetMode="External"/><Relationship Id="rId2" Type="http://schemas.openxmlformats.org/officeDocument/2006/relationships/hyperlink" Target="https://www.upguard.com/blog/what-caused-the-uber-data-breach" TargetMode="External"/><Relationship Id="rId1" Type="http://schemas.openxmlformats.org/officeDocument/2006/relationships/slideLayout" Target="../slideLayouts/slideLayout2.xml"/><Relationship Id="rId5" Type="http://schemas.openxmlformats.org/officeDocument/2006/relationships/hyperlink" Target="https://www.darkreading.com/attacks-breaches/rockstar-games-confirms-grand-theft-auto-6-breach" TargetMode="External"/><Relationship Id="rId4" Type="http://schemas.openxmlformats.org/officeDocument/2006/relationships/hyperlink" Target="https://en.wikipedia.org/wiki/2020_Twitter_account_hijacki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diatoday.in/technology/news/story/man-tricked-by-a-fake-kyc-message-lost-more-than-8-lakh-after-he-clicked-on-a-suspicious-link-2337219-2023-02-20" TargetMode="External"/><Relationship Id="rId7"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s://www.thehindu.com/news/cities/Mangalore/kyc-update-fraud-udupi-resident-loses-39-lakh/article66998960.e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2" Type="http://schemas.openxmlformats.org/officeDocument/2006/relationships/hyperlink" Target="file:///C:\Users\NH2035\Desktop\fraud-call.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ransparencyreport.google.com/safe-browsing/searc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ipqualityscore.com/documentation/overview" TargetMode="External"/><Relationship Id="rId2" Type="http://schemas.openxmlformats.org/officeDocument/2006/relationships/hyperlink" Target="https://www.udemy.com/share/102TrA/"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invicti.com/learn/session-hijacking/" TargetMode="External"/><Relationship Id="rId2" Type="http://schemas.openxmlformats.org/officeDocument/2006/relationships/hyperlink" Target="https://www.invicti.com/blog/web-security/sql-injection-cheat-sheet/" TargetMode="External"/><Relationship Id="rId1" Type="http://schemas.openxmlformats.org/officeDocument/2006/relationships/slideLayout" Target="../slideLayouts/slideLayout2.xml"/><Relationship Id="rId4" Type="http://schemas.openxmlformats.org/officeDocument/2006/relationships/hyperlink" Target="https://www.invicti.com/blog/web-security/session-hijack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E852ABBB-72D8-F233-92B1-5E3E20B6A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36AE697-9C02-6A50-EA6F-F848B0745EB2}"/>
              </a:ext>
            </a:extLst>
          </p:cNvPr>
          <p:cNvSpPr/>
          <p:nvPr/>
        </p:nvSpPr>
        <p:spPr>
          <a:xfrm>
            <a:off x="1" y="0"/>
            <a:ext cx="12192000" cy="6858000"/>
          </a:xfrm>
          <a:prstGeom prst="rect">
            <a:avLst/>
          </a:prstGeom>
          <a:solidFill>
            <a:srgbClr val="FFFFFF">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6398E-6D60-7B21-9A72-93D0A8F3A345}"/>
              </a:ext>
            </a:extLst>
          </p:cNvPr>
          <p:cNvSpPr>
            <a:spLocks noGrp="1"/>
          </p:cNvSpPr>
          <p:nvPr>
            <p:ph type="ctrTitle"/>
          </p:nvPr>
        </p:nvSpPr>
        <p:spPr>
          <a:xfrm>
            <a:off x="1371600" y="1742142"/>
            <a:ext cx="9144000" cy="112457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pc="300" dirty="0">
                <a:solidFill>
                  <a:schemeClr val="accent1">
                    <a:lumMod val="20000"/>
                    <a:lumOff val="80000"/>
                  </a:schemeClr>
                </a:solidFill>
                <a:effectLst>
                  <a:outerShdw blurRad="38100" dist="38100" dir="2700000" algn="tl">
                    <a:srgbClr val="000000">
                      <a:alpha val="43137"/>
                    </a:srgbClr>
                  </a:outerShdw>
                </a:effectLst>
                <a:latin typeface="Amasis MT Pro Black" panose="020F0502020204030204" pitchFamily="18" charset="0"/>
              </a:rPr>
              <a:t>CYBER SECURITY	</a:t>
            </a:r>
          </a:p>
        </p:txBody>
      </p:sp>
      <p:sp>
        <p:nvSpPr>
          <p:cNvPr id="3" name="Subtitle 2">
            <a:extLst>
              <a:ext uri="{FF2B5EF4-FFF2-40B4-BE49-F238E27FC236}">
                <a16:creationId xmlns:a16="http://schemas.microsoft.com/office/drawing/2014/main" id="{4F49C124-EB10-340C-D51F-E3F1A1616E0D}"/>
              </a:ext>
            </a:extLst>
          </p:cNvPr>
          <p:cNvSpPr>
            <a:spLocks noGrp="1"/>
          </p:cNvSpPr>
          <p:nvPr>
            <p:ph type="subTitle" idx="1"/>
          </p:nvPr>
        </p:nvSpPr>
        <p:spPr>
          <a:xfrm>
            <a:off x="3422374" y="3276600"/>
            <a:ext cx="4724400" cy="1332256"/>
          </a:xfrm>
          <a:solidFill>
            <a:srgbClr val="333333"/>
          </a:solidFill>
          <a:ln>
            <a:noFill/>
          </a:ln>
        </p:spPr>
        <p:style>
          <a:lnRef idx="2">
            <a:schemeClr val="dk1">
              <a:shade val="15000"/>
            </a:schemeClr>
          </a:lnRef>
          <a:fillRef idx="1">
            <a:schemeClr val="dk1"/>
          </a:fillRef>
          <a:effectRef idx="0">
            <a:schemeClr val="dk1"/>
          </a:effectRef>
          <a:fontRef idx="minor">
            <a:schemeClr val="lt1"/>
          </a:fontRef>
        </p:style>
        <p:txBody>
          <a:bodyPr/>
          <a:lstStyle/>
          <a:p>
            <a:r>
              <a:rPr lang="en-US" dirty="0">
                <a:solidFill>
                  <a:schemeClr val="accent6">
                    <a:lumMod val="60000"/>
                    <a:lumOff val="40000"/>
                  </a:schemeClr>
                </a:solidFill>
                <a:effectLst>
                  <a:outerShdw blurRad="38100" dist="38100" dir="2700000" algn="tl">
                    <a:srgbClr val="000000">
                      <a:alpha val="43137"/>
                    </a:srgbClr>
                  </a:outerShdw>
                </a:effectLst>
              </a:rPr>
              <a:t>Santosh Kumar Kar</a:t>
            </a:r>
          </a:p>
          <a:p>
            <a:r>
              <a:rPr lang="en-US" sz="1800" dirty="0">
                <a:solidFill>
                  <a:srgbClr val="00B0F0"/>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santosh.kar@braneenterprises.com</a:t>
            </a:r>
            <a:endParaRPr lang="en-US" sz="1800" dirty="0">
              <a:solidFill>
                <a:srgbClr val="00B0F0"/>
              </a:solidFill>
              <a:effectLst>
                <a:outerShdw blurRad="38100" dist="38100" dir="2700000" algn="tl">
                  <a:srgbClr val="000000">
                    <a:alpha val="43137"/>
                  </a:srgbClr>
                </a:outerShdw>
              </a:effectLst>
            </a:endParaRPr>
          </a:p>
          <a:p>
            <a:r>
              <a:rPr lang="en-US" sz="1800" dirty="0">
                <a:solidFill>
                  <a:srgbClr val="00B0F0"/>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http://www.santoshkumarkar.com</a:t>
            </a:r>
            <a:r>
              <a:rPr lang="en-US" sz="1800" dirty="0">
                <a:solidFill>
                  <a:srgbClr val="00B0F0"/>
                </a:solidFill>
                <a:effectLst>
                  <a:outerShdw blurRad="38100" dist="38100" dir="2700000" algn="tl">
                    <a:srgbClr val="000000">
                      <a:alpha val="43137"/>
                    </a:srgbClr>
                  </a:outerShdw>
                </a:effectLst>
              </a:rPr>
              <a:t>  </a:t>
            </a:r>
          </a:p>
        </p:txBody>
      </p:sp>
      <p:sp>
        <p:nvSpPr>
          <p:cNvPr id="4" name="AutoShape 2">
            <a:extLst>
              <a:ext uri="{FF2B5EF4-FFF2-40B4-BE49-F238E27FC236}">
                <a16:creationId xmlns:a16="http://schemas.microsoft.com/office/drawing/2014/main" id="{750EF7B6-565B-5A40-47B4-E6F9D99EB2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2477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882F-50EB-C168-4E7E-5D9FA6EFAE3C}"/>
              </a:ext>
            </a:extLst>
          </p:cNvPr>
          <p:cNvSpPr>
            <a:spLocks noGrp="1"/>
          </p:cNvSpPr>
          <p:nvPr>
            <p:ph type="title"/>
          </p:nvPr>
        </p:nvSpPr>
        <p:spPr>
          <a:xfrm>
            <a:off x="838200" y="681037"/>
            <a:ext cx="10515600" cy="710441"/>
          </a:xfrm>
        </p:spPr>
        <p:txBody>
          <a:bodyPr vert="horz" lIns="91440" tIns="45720" rIns="91440" bIns="45720" rtlCol="0" anchor="ctr">
            <a:normAutofit/>
          </a:bodyPr>
          <a:lstStyle/>
          <a:p>
            <a:r>
              <a:rPr lang="en-US" sz="3600" b="1" dirty="0">
                <a:solidFill>
                  <a:srgbClr val="0070C0"/>
                </a:solidFill>
              </a:rPr>
              <a:t>Top Social Engineering Attacks</a:t>
            </a:r>
          </a:p>
        </p:txBody>
      </p:sp>
      <p:sp>
        <p:nvSpPr>
          <p:cNvPr id="3" name="Content Placeholder 2">
            <a:extLst>
              <a:ext uri="{FF2B5EF4-FFF2-40B4-BE49-F238E27FC236}">
                <a16:creationId xmlns:a16="http://schemas.microsoft.com/office/drawing/2014/main" id="{9AB94EC5-CB92-8B9C-E80E-2CAC1EEA167F}"/>
              </a:ext>
            </a:extLst>
          </p:cNvPr>
          <p:cNvSpPr>
            <a:spLocks noGrp="1"/>
          </p:cNvSpPr>
          <p:nvPr>
            <p:ph idx="1"/>
          </p:nvPr>
        </p:nvSpPr>
        <p:spPr/>
        <p:txBody>
          <a:bodyPr/>
          <a:lstStyle/>
          <a:p>
            <a:pPr>
              <a:lnSpc>
                <a:spcPct val="150000"/>
              </a:lnSpc>
            </a:pPr>
            <a:r>
              <a:rPr lang="en-US" sz="2400" b="0" i="0" dirty="0">
                <a:effectLst>
                  <a:outerShdw blurRad="38100" dist="38100" dir="2700000" algn="tl">
                    <a:srgbClr val="000000">
                      <a:alpha val="43137"/>
                    </a:srgbClr>
                  </a:outerShdw>
                </a:effectLst>
                <a:latin typeface="Roboto" panose="02000000000000000000" pitchFamily="2" charset="0"/>
                <a:hlinkClick r:id="rId2"/>
              </a:rPr>
              <a:t>2022 Attack on Uber</a:t>
            </a:r>
            <a:endParaRPr lang="en-US" sz="2400" b="0" i="0" dirty="0">
              <a:effectLst>
                <a:outerShdw blurRad="38100" dist="38100" dir="2700000" algn="tl">
                  <a:srgbClr val="000000">
                    <a:alpha val="43137"/>
                  </a:srgbClr>
                </a:outerShdw>
              </a:effectLst>
              <a:latin typeface="Roboto" panose="02000000000000000000" pitchFamily="2" charset="0"/>
            </a:endParaRPr>
          </a:p>
          <a:p>
            <a:pPr>
              <a:lnSpc>
                <a:spcPct val="150000"/>
              </a:lnSpc>
            </a:pPr>
            <a:r>
              <a:rPr lang="en-US" sz="2400" b="0" i="0" dirty="0">
                <a:effectLst>
                  <a:outerShdw blurRad="38100" dist="38100" dir="2700000" algn="tl">
                    <a:srgbClr val="000000">
                      <a:alpha val="43137"/>
                    </a:srgbClr>
                  </a:outerShdw>
                </a:effectLst>
                <a:latin typeface="Roboto" panose="02000000000000000000" pitchFamily="2" charset="0"/>
                <a:hlinkClick r:id="rId3"/>
              </a:rPr>
              <a:t>2016 US Presidential Election Email Leak</a:t>
            </a:r>
            <a:endParaRPr lang="en-US" sz="2400" b="0" i="0" dirty="0">
              <a:effectLst>
                <a:outerShdw blurRad="38100" dist="38100" dir="2700000" algn="tl">
                  <a:srgbClr val="000000">
                    <a:alpha val="43137"/>
                  </a:srgbClr>
                </a:outerShdw>
              </a:effectLst>
              <a:latin typeface="Roboto" panose="02000000000000000000" pitchFamily="2" charset="0"/>
            </a:endParaRPr>
          </a:p>
          <a:p>
            <a:pPr>
              <a:lnSpc>
                <a:spcPct val="150000"/>
              </a:lnSpc>
            </a:pPr>
            <a:r>
              <a:rPr lang="en-US" sz="2400" b="0" i="0" dirty="0">
                <a:effectLst>
                  <a:outerShdw blurRad="38100" dist="38100" dir="2700000" algn="tl">
                    <a:srgbClr val="000000">
                      <a:alpha val="43137"/>
                    </a:srgbClr>
                  </a:outerShdw>
                </a:effectLst>
                <a:latin typeface="Roboto" panose="02000000000000000000" pitchFamily="2" charset="0"/>
                <a:hlinkClick r:id="rId4"/>
              </a:rPr>
              <a:t>2020 Twitter Bitcoin Scam</a:t>
            </a:r>
            <a:endParaRPr lang="en-US" sz="2400" b="0" i="0" dirty="0">
              <a:effectLst>
                <a:outerShdw blurRad="38100" dist="38100" dir="2700000" algn="tl">
                  <a:srgbClr val="000000">
                    <a:alpha val="43137"/>
                  </a:srgbClr>
                </a:outerShdw>
              </a:effectLst>
              <a:latin typeface="Roboto" panose="02000000000000000000" pitchFamily="2" charset="0"/>
            </a:endParaRPr>
          </a:p>
          <a:p>
            <a:pPr>
              <a:lnSpc>
                <a:spcPct val="150000"/>
              </a:lnSpc>
            </a:pPr>
            <a:r>
              <a:rPr lang="en-US" sz="2400" b="0" i="0" dirty="0">
                <a:effectLst>
                  <a:outerShdw blurRad="38100" dist="38100" dir="2700000" algn="tl">
                    <a:srgbClr val="000000">
                      <a:alpha val="43137"/>
                    </a:srgbClr>
                  </a:outerShdw>
                </a:effectLst>
                <a:latin typeface="Roboto" panose="02000000000000000000" pitchFamily="2" charset="0"/>
                <a:hlinkClick r:id="rId5"/>
              </a:rPr>
              <a:t>2022 Attack on Rockstar Games</a:t>
            </a:r>
            <a:endParaRPr lang="en-US" sz="2400" b="0" i="0" dirty="0">
              <a:effectLst>
                <a:outerShdw blurRad="38100" dist="38100" dir="2700000" algn="tl">
                  <a:srgbClr val="000000">
                    <a:alpha val="43137"/>
                  </a:srgbClr>
                </a:outerShdw>
              </a:effectLst>
              <a:latin typeface="Roboto" panose="02000000000000000000" pitchFamily="2" charset="0"/>
            </a:endParaRPr>
          </a:p>
          <a:p>
            <a:pPr>
              <a:lnSpc>
                <a:spcPct val="150000"/>
              </a:lnSpc>
            </a:pPr>
            <a:r>
              <a:rPr lang="en-US" sz="2400" b="0" i="0" dirty="0">
                <a:effectLst>
                  <a:outerShdw blurRad="38100" dist="38100" dir="2700000" algn="tl">
                    <a:srgbClr val="000000">
                      <a:alpha val="43137"/>
                    </a:srgbClr>
                  </a:outerShdw>
                </a:effectLst>
                <a:latin typeface="Roboto" panose="02000000000000000000" pitchFamily="2" charset="0"/>
              </a:rPr>
              <a:t>2022 Attack on Twilio</a:t>
            </a:r>
          </a:p>
          <a:p>
            <a:pPr>
              <a:lnSpc>
                <a:spcPct val="150000"/>
              </a:lnSpc>
            </a:pPr>
            <a:endParaRPr lang="en-US" dirty="0"/>
          </a:p>
        </p:txBody>
      </p:sp>
    </p:spTree>
    <p:extLst>
      <p:ext uri="{BB962C8B-B14F-4D97-AF65-F5344CB8AC3E}">
        <p14:creationId xmlns:p14="http://schemas.microsoft.com/office/powerpoint/2010/main" val="229081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Black hat 1080P, 2K, 4K, 5K HD wallpapers free download | Wallpaper Flare">
            <a:extLst>
              <a:ext uri="{FF2B5EF4-FFF2-40B4-BE49-F238E27FC236}">
                <a16:creationId xmlns:a16="http://schemas.microsoft.com/office/drawing/2014/main" id="{92331ED5-52DE-D26B-4FCF-DE576F762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642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524B1DA-71BA-C6C4-2F56-0BB351175D87}"/>
              </a:ext>
            </a:extLst>
          </p:cNvPr>
          <p:cNvSpPr>
            <a:spLocks noGrp="1"/>
          </p:cNvSpPr>
          <p:nvPr>
            <p:ph idx="1"/>
          </p:nvPr>
        </p:nvSpPr>
        <p:spPr>
          <a:xfrm>
            <a:off x="586408" y="712305"/>
            <a:ext cx="10515600" cy="906050"/>
          </a:xfrm>
        </p:spPr>
        <p:txBody>
          <a:bodyPr>
            <a:normAutofit/>
          </a:bodyPr>
          <a:lstStyle/>
          <a:p>
            <a:pPr marL="0" indent="0" algn="ctr">
              <a:buNone/>
            </a:pPr>
            <a:r>
              <a:rPr lang="en-US" sz="5400" b="1" i="0" spc="600" dirty="0">
                <a:solidFill>
                  <a:schemeClr val="bg1"/>
                </a:solidFill>
                <a:effectLst>
                  <a:outerShdw blurRad="38100" dist="38100" dir="2700000" algn="tl">
                    <a:srgbClr val="000000">
                      <a:alpha val="43137"/>
                    </a:srgbClr>
                  </a:outerShdw>
                </a:effectLst>
                <a:latin typeface="Inter"/>
              </a:rPr>
              <a:t>Types of Hackers</a:t>
            </a:r>
          </a:p>
        </p:txBody>
      </p:sp>
    </p:spTree>
    <p:extLst>
      <p:ext uri="{BB962C8B-B14F-4D97-AF65-F5344CB8AC3E}">
        <p14:creationId xmlns:p14="http://schemas.microsoft.com/office/powerpoint/2010/main" val="195536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F2FF-871E-DCF4-B91F-0F41595938CB}"/>
              </a:ext>
            </a:extLst>
          </p:cNvPr>
          <p:cNvSpPr>
            <a:spLocks noGrp="1"/>
          </p:cNvSpPr>
          <p:nvPr>
            <p:ph type="title"/>
          </p:nvPr>
        </p:nvSpPr>
        <p:spPr>
          <a:xfrm>
            <a:off x="838200" y="681037"/>
            <a:ext cx="10515600" cy="721553"/>
          </a:xfrm>
        </p:spPr>
        <p:txBody>
          <a:bodyPr vert="horz" lIns="91440" tIns="45720" rIns="91440" bIns="45720" rtlCol="0" anchor="ctr">
            <a:normAutofit/>
          </a:bodyPr>
          <a:lstStyle/>
          <a:p>
            <a:r>
              <a:rPr lang="en-US" sz="3600" b="1" dirty="0">
                <a:solidFill>
                  <a:srgbClr val="0070C0"/>
                </a:solidFill>
              </a:rPr>
              <a:t>Black Hat Hacker</a:t>
            </a:r>
          </a:p>
        </p:txBody>
      </p:sp>
      <p:sp>
        <p:nvSpPr>
          <p:cNvPr id="3" name="Content Placeholder 2">
            <a:extLst>
              <a:ext uri="{FF2B5EF4-FFF2-40B4-BE49-F238E27FC236}">
                <a16:creationId xmlns:a16="http://schemas.microsoft.com/office/drawing/2014/main" id="{078032CD-2DB3-2AA6-9D66-593A74D17D2D}"/>
              </a:ext>
            </a:extLst>
          </p:cNvPr>
          <p:cNvSpPr>
            <a:spLocks noGrp="1"/>
          </p:cNvSpPr>
          <p:nvPr>
            <p:ph idx="1"/>
          </p:nvPr>
        </p:nvSpPr>
        <p:spPr/>
        <p:txBody>
          <a:bodyPr>
            <a:normAutofit/>
          </a:bodyPr>
          <a:lstStyle/>
          <a:p>
            <a:pPr algn="l">
              <a:lnSpc>
                <a:spcPct val="150000"/>
              </a:lnSpc>
              <a:buFont typeface="Arial" panose="020B0604020202020204" pitchFamily="34" charset="0"/>
              <a:buChar char="•"/>
            </a:pPr>
            <a:r>
              <a:rPr lang="en-US" sz="2400" b="0" i="0" dirty="0">
                <a:solidFill>
                  <a:srgbClr val="374151"/>
                </a:solidFill>
                <a:effectLst/>
                <a:latin typeface="Söhne"/>
              </a:rPr>
              <a:t>Imagine these hackers as the "bad guys" of the digital world.</a:t>
            </a:r>
          </a:p>
          <a:p>
            <a:pPr algn="l">
              <a:lnSpc>
                <a:spcPct val="150000"/>
              </a:lnSpc>
              <a:buFont typeface="Arial" panose="020B0604020202020204" pitchFamily="34" charset="0"/>
              <a:buChar char="•"/>
            </a:pPr>
            <a:r>
              <a:rPr lang="en-US" sz="2400" b="0" i="0" dirty="0">
                <a:solidFill>
                  <a:srgbClr val="374151"/>
                </a:solidFill>
                <a:effectLst/>
                <a:latin typeface="Söhne"/>
              </a:rPr>
              <a:t>They break into computer systems and networks without permission, often for personal gain or to cause harm.</a:t>
            </a:r>
          </a:p>
          <a:p>
            <a:pPr algn="l">
              <a:lnSpc>
                <a:spcPct val="150000"/>
              </a:lnSpc>
              <a:buFont typeface="Arial" panose="020B0604020202020204" pitchFamily="34" charset="0"/>
              <a:buChar char="•"/>
            </a:pPr>
            <a:r>
              <a:rPr lang="en-US" sz="2400" b="0" i="0" dirty="0">
                <a:solidFill>
                  <a:srgbClr val="374151"/>
                </a:solidFill>
                <a:effectLst/>
                <a:latin typeface="Söhne"/>
              </a:rPr>
              <a:t>Their actions can lead to stolen data, financial loss, and disruptions to services.</a:t>
            </a:r>
          </a:p>
          <a:p>
            <a:pPr>
              <a:lnSpc>
                <a:spcPct val="150000"/>
              </a:lnSpc>
            </a:pPr>
            <a:endParaRPr lang="en-US" sz="2400" dirty="0"/>
          </a:p>
        </p:txBody>
      </p:sp>
    </p:spTree>
    <p:extLst>
      <p:ext uri="{BB962C8B-B14F-4D97-AF65-F5344CB8AC3E}">
        <p14:creationId xmlns:p14="http://schemas.microsoft.com/office/powerpoint/2010/main" val="1993670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4124-894F-803B-7CDE-828AEC72F764}"/>
              </a:ext>
            </a:extLst>
          </p:cNvPr>
          <p:cNvSpPr>
            <a:spLocks noGrp="1"/>
          </p:cNvSpPr>
          <p:nvPr>
            <p:ph type="title"/>
          </p:nvPr>
        </p:nvSpPr>
        <p:spPr>
          <a:xfrm>
            <a:off x="838200" y="681037"/>
            <a:ext cx="10515600" cy="670685"/>
          </a:xfrm>
        </p:spPr>
        <p:txBody>
          <a:bodyPr vert="horz" lIns="91440" tIns="45720" rIns="91440" bIns="45720" rtlCol="0" anchor="ctr">
            <a:normAutofit/>
          </a:bodyPr>
          <a:lstStyle/>
          <a:p>
            <a:r>
              <a:rPr lang="en-US" sz="3600" b="1" dirty="0">
                <a:solidFill>
                  <a:srgbClr val="0070C0"/>
                </a:solidFill>
              </a:rPr>
              <a:t>White Hat Hackers:</a:t>
            </a:r>
          </a:p>
        </p:txBody>
      </p:sp>
      <p:sp>
        <p:nvSpPr>
          <p:cNvPr id="3" name="Content Placeholder 2">
            <a:extLst>
              <a:ext uri="{FF2B5EF4-FFF2-40B4-BE49-F238E27FC236}">
                <a16:creationId xmlns:a16="http://schemas.microsoft.com/office/drawing/2014/main" id="{A826999A-DE54-BD21-371B-9C2831BFD18D}"/>
              </a:ext>
            </a:extLst>
          </p:cNvPr>
          <p:cNvSpPr>
            <a:spLocks noGrp="1"/>
          </p:cNvSpPr>
          <p:nvPr>
            <p:ph idx="1"/>
          </p:nvPr>
        </p:nvSpPr>
        <p:spPr/>
        <p:txBody>
          <a:bodyPr vert="horz" lIns="91440" tIns="45720" rIns="91440" bIns="45720" rtlCol="0">
            <a:normAutofit/>
          </a:bodyPr>
          <a:lstStyle/>
          <a:p>
            <a:pPr>
              <a:lnSpc>
                <a:spcPct val="150000"/>
              </a:lnSpc>
            </a:pPr>
            <a:r>
              <a:rPr lang="en-US" sz="2400" dirty="0">
                <a:solidFill>
                  <a:srgbClr val="374151"/>
                </a:solidFill>
                <a:latin typeface="Söhne"/>
              </a:rPr>
              <a:t>The Ethical Hacker</a:t>
            </a:r>
          </a:p>
          <a:p>
            <a:pPr>
              <a:lnSpc>
                <a:spcPct val="150000"/>
              </a:lnSpc>
            </a:pPr>
            <a:r>
              <a:rPr lang="en-US" sz="2400" dirty="0">
                <a:solidFill>
                  <a:srgbClr val="374151"/>
                </a:solidFill>
                <a:latin typeface="Söhne"/>
              </a:rPr>
              <a:t>Think of these hackers as the "good guys" who wear a cybersecurity cape.</a:t>
            </a:r>
          </a:p>
          <a:p>
            <a:pPr>
              <a:lnSpc>
                <a:spcPct val="150000"/>
              </a:lnSpc>
            </a:pPr>
            <a:r>
              <a:rPr lang="en-US" sz="2400" dirty="0">
                <a:solidFill>
                  <a:srgbClr val="374151"/>
                </a:solidFill>
                <a:latin typeface="Söhne"/>
              </a:rPr>
              <a:t>security experts who hack networks, applications, or any resource with the permission of respective owners. </a:t>
            </a:r>
          </a:p>
          <a:p>
            <a:pPr>
              <a:lnSpc>
                <a:spcPct val="150000"/>
              </a:lnSpc>
            </a:pPr>
            <a:r>
              <a:rPr lang="en-US" sz="2400" dirty="0">
                <a:solidFill>
                  <a:srgbClr val="374151"/>
                </a:solidFill>
                <a:latin typeface="Söhne"/>
              </a:rPr>
              <a:t>Their goal is to help organizations fix weaknesses and prevent cyberattacks.</a:t>
            </a:r>
          </a:p>
          <a:p>
            <a:pPr>
              <a:lnSpc>
                <a:spcPct val="150000"/>
              </a:lnSpc>
            </a:pPr>
            <a:endParaRPr lang="en-US" sz="2400" dirty="0">
              <a:solidFill>
                <a:srgbClr val="374151"/>
              </a:solidFill>
              <a:latin typeface="Söhne"/>
            </a:endParaRPr>
          </a:p>
        </p:txBody>
      </p:sp>
    </p:spTree>
    <p:extLst>
      <p:ext uri="{BB962C8B-B14F-4D97-AF65-F5344CB8AC3E}">
        <p14:creationId xmlns:p14="http://schemas.microsoft.com/office/powerpoint/2010/main" val="347727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710D-E69C-95EC-7916-667EC166DA72}"/>
              </a:ext>
            </a:extLst>
          </p:cNvPr>
          <p:cNvSpPr>
            <a:spLocks noGrp="1"/>
          </p:cNvSpPr>
          <p:nvPr>
            <p:ph type="title"/>
          </p:nvPr>
        </p:nvSpPr>
        <p:spPr>
          <a:xfrm>
            <a:off x="798443" y="234330"/>
            <a:ext cx="9591261" cy="892106"/>
          </a:xfrm>
        </p:spPr>
        <p:txBody>
          <a:bodyPr vert="horz" lIns="91440" tIns="45720" rIns="91440" bIns="45720" rtlCol="0" anchor="ctr">
            <a:noAutofit/>
          </a:bodyPr>
          <a:lstStyle/>
          <a:p>
            <a:r>
              <a:rPr lang="en-US" sz="3600" b="1" dirty="0">
                <a:solidFill>
                  <a:srgbClr val="0070C0"/>
                </a:solidFill>
              </a:rPr>
              <a:t>Difference Between Hacking and Ethical Hacking</a:t>
            </a:r>
          </a:p>
        </p:txBody>
      </p:sp>
      <p:graphicFrame>
        <p:nvGraphicFramePr>
          <p:cNvPr id="4" name="Content Placeholder 3">
            <a:extLst>
              <a:ext uri="{FF2B5EF4-FFF2-40B4-BE49-F238E27FC236}">
                <a16:creationId xmlns:a16="http://schemas.microsoft.com/office/drawing/2014/main" id="{2F03B819-6F58-9168-97FD-F240121CD3F9}"/>
              </a:ext>
            </a:extLst>
          </p:cNvPr>
          <p:cNvGraphicFramePr>
            <a:graphicFrameLocks noGrp="1"/>
          </p:cNvGraphicFramePr>
          <p:nvPr>
            <p:ph idx="1"/>
            <p:extLst>
              <p:ext uri="{D42A27DB-BD31-4B8C-83A1-F6EECF244321}">
                <p14:modId xmlns:p14="http://schemas.microsoft.com/office/powerpoint/2010/main" val="2396884191"/>
              </p:ext>
            </p:extLst>
          </p:nvPr>
        </p:nvGraphicFramePr>
        <p:xfrm>
          <a:off x="798443" y="1290983"/>
          <a:ext cx="10129632" cy="5003799"/>
        </p:xfrm>
        <a:graphic>
          <a:graphicData uri="http://schemas.openxmlformats.org/drawingml/2006/table">
            <a:tbl>
              <a:tblPr/>
              <a:tblGrid>
                <a:gridCol w="3376544">
                  <a:extLst>
                    <a:ext uri="{9D8B030D-6E8A-4147-A177-3AD203B41FA5}">
                      <a16:colId xmlns:a16="http://schemas.microsoft.com/office/drawing/2014/main" val="3049569427"/>
                    </a:ext>
                  </a:extLst>
                </a:gridCol>
                <a:gridCol w="3376544">
                  <a:extLst>
                    <a:ext uri="{9D8B030D-6E8A-4147-A177-3AD203B41FA5}">
                      <a16:colId xmlns:a16="http://schemas.microsoft.com/office/drawing/2014/main" val="1087299357"/>
                    </a:ext>
                  </a:extLst>
                </a:gridCol>
                <a:gridCol w="3376544">
                  <a:extLst>
                    <a:ext uri="{9D8B030D-6E8A-4147-A177-3AD203B41FA5}">
                      <a16:colId xmlns:a16="http://schemas.microsoft.com/office/drawing/2014/main" val="2589797649"/>
                    </a:ext>
                  </a:extLst>
                </a:gridCol>
              </a:tblGrid>
              <a:tr h="346174">
                <a:tc>
                  <a:txBody>
                    <a:bodyPr/>
                    <a:lstStyle/>
                    <a:p>
                      <a:pPr fontAlgn="b"/>
                      <a:r>
                        <a:rPr lang="en-US" sz="2000" b="1">
                          <a:effectLst/>
                        </a:rPr>
                        <a:t>Aspect</a:t>
                      </a:r>
                    </a:p>
                  </a:txBody>
                  <a:tcPr marL="76339" marR="76339" marT="38170" marB="3817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2000" b="1">
                          <a:effectLst/>
                        </a:rPr>
                        <a:t>Hacking</a:t>
                      </a:r>
                    </a:p>
                  </a:txBody>
                  <a:tcPr marL="76339" marR="76339" marT="38170" marB="3817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2000" b="1">
                          <a:effectLst/>
                        </a:rPr>
                        <a:t>Ethical Hacking</a:t>
                      </a:r>
                    </a:p>
                  </a:txBody>
                  <a:tcPr marL="76339" marR="76339" marT="38170" marB="3817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289891272"/>
                  </a:ext>
                </a:extLst>
              </a:tr>
              <a:tr h="605805">
                <a:tc>
                  <a:txBody>
                    <a:bodyPr/>
                    <a:lstStyle/>
                    <a:p>
                      <a:pPr fontAlgn="base"/>
                      <a:r>
                        <a:rPr lang="en-US" sz="2000">
                          <a:effectLst/>
                        </a:rPr>
                        <a:t>Intent</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Unauthorized access, harm</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Authorized, security</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63168875"/>
                  </a:ext>
                </a:extLst>
              </a:tr>
              <a:tr h="605805">
                <a:tc>
                  <a:txBody>
                    <a:bodyPr/>
                    <a:lstStyle/>
                    <a:p>
                      <a:pPr fontAlgn="base"/>
                      <a:r>
                        <a:rPr lang="en-US" sz="2000">
                          <a:effectLst/>
                        </a:rPr>
                        <a:t>Authorization</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Unauthorized</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dirty="0">
                          <a:effectLst/>
                        </a:rPr>
                        <a:t>Authorized by owner</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313204468"/>
                  </a:ext>
                </a:extLst>
              </a:tr>
              <a:tr h="605805">
                <a:tc>
                  <a:txBody>
                    <a:bodyPr/>
                    <a:lstStyle/>
                    <a:p>
                      <a:pPr fontAlgn="base"/>
                      <a:r>
                        <a:rPr lang="en-US" sz="2000" dirty="0">
                          <a:effectLst/>
                        </a:rPr>
                        <a:t>Methodology</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Exploiting vulnerabilities</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Identifying vulnerabilities</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841461268"/>
                  </a:ext>
                </a:extLst>
              </a:tr>
              <a:tr h="346174">
                <a:tc>
                  <a:txBody>
                    <a:bodyPr/>
                    <a:lstStyle/>
                    <a:p>
                      <a:pPr fontAlgn="base"/>
                      <a:r>
                        <a:rPr lang="en-US" sz="2000">
                          <a:effectLst/>
                        </a:rPr>
                        <a:t>Skills</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Technical expertise</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dirty="0">
                          <a:effectLst/>
                        </a:rPr>
                        <a:t>Technical + ethical</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09021789"/>
                  </a:ext>
                </a:extLst>
              </a:tr>
              <a:tr h="605805">
                <a:tc>
                  <a:txBody>
                    <a:bodyPr/>
                    <a:lstStyle/>
                    <a:p>
                      <a:pPr fontAlgn="base"/>
                      <a:r>
                        <a:rPr lang="en-US" sz="2000">
                          <a:effectLst/>
                        </a:rPr>
                        <a:t>Collaboration</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Often independent</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Collaborates with orgs</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99157558"/>
                  </a:ext>
                </a:extLst>
              </a:tr>
              <a:tr h="605805">
                <a:tc>
                  <a:txBody>
                    <a:bodyPr/>
                    <a:lstStyle/>
                    <a:p>
                      <a:pPr fontAlgn="base"/>
                      <a:r>
                        <a:rPr lang="en-US" sz="2000">
                          <a:effectLst/>
                        </a:rPr>
                        <a:t>Outcomes</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Breach, data theft</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Vulnerability discovery</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042511230"/>
                  </a:ext>
                </a:extLst>
              </a:tr>
              <a:tr h="605805">
                <a:tc>
                  <a:txBody>
                    <a:bodyPr/>
                    <a:lstStyle/>
                    <a:p>
                      <a:pPr fontAlgn="base"/>
                      <a:r>
                        <a:rPr lang="en-US" sz="2000">
                          <a:effectLst/>
                        </a:rPr>
                        <a:t>Ethical Consideration</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Often disregarded</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Follows ethical code</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809562637"/>
                  </a:ext>
                </a:extLst>
              </a:tr>
              <a:tr h="606689">
                <a:tc>
                  <a:txBody>
                    <a:bodyPr/>
                    <a:lstStyle/>
                    <a:p>
                      <a:pPr fontAlgn="base"/>
                      <a:r>
                        <a:rPr lang="en-US" sz="2000">
                          <a:effectLst/>
                        </a:rPr>
                        <a:t>Benefits</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a:effectLst/>
                        </a:rPr>
                        <a:t>Often harmful</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2000" dirty="0">
                          <a:effectLst/>
                        </a:rPr>
                        <a:t>Strengthened security</a:t>
                      </a:r>
                    </a:p>
                  </a:txBody>
                  <a:tcPr marL="76339" marR="76339" marT="38170" marB="3817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49707605"/>
                  </a:ext>
                </a:extLst>
              </a:tr>
            </a:tbl>
          </a:graphicData>
        </a:graphic>
      </p:graphicFrame>
    </p:spTree>
    <p:extLst>
      <p:ext uri="{BB962C8B-B14F-4D97-AF65-F5344CB8AC3E}">
        <p14:creationId xmlns:p14="http://schemas.microsoft.com/office/powerpoint/2010/main" val="175600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8CA9-69AA-E964-3252-E1A0692B493D}"/>
              </a:ext>
            </a:extLst>
          </p:cNvPr>
          <p:cNvSpPr>
            <a:spLocks noGrp="1"/>
          </p:cNvSpPr>
          <p:nvPr>
            <p:ph type="title"/>
          </p:nvPr>
        </p:nvSpPr>
        <p:spPr>
          <a:xfrm>
            <a:off x="838200" y="681038"/>
            <a:ext cx="10515600" cy="617676"/>
          </a:xfrm>
        </p:spPr>
        <p:txBody>
          <a:bodyPr vert="horz" lIns="91440" tIns="45720" rIns="91440" bIns="45720" rtlCol="0" anchor="ctr">
            <a:normAutofit/>
          </a:bodyPr>
          <a:lstStyle/>
          <a:p>
            <a:r>
              <a:rPr lang="en-US" sz="3600" b="1" dirty="0">
                <a:solidFill>
                  <a:srgbClr val="0070C0"/>
                </a:solidFill>
              </a:rPr>
              <a:t>Grey Hat Hackers:</a:t>
            </a:r>
          </a:p>
        </p:txBody>
      </p:sp>
      <p:sp>
        <p:nvSpPr>
          <p:cNvPr id="3" name="Content Placeholder 2">
            <a:extLst>
              <a:ext uri="{FF2B5EF4-FFF2-40B4-BE49-F238E27FC236}">
                <a16:creationId xmlns:a16="http://schemas.microsoft.com/office/drawing/2014/main" id="{389BB237-3011-8153-6A77-D055B861DCF3}"/>
              </a:ext>
            </a:extLst>
          </p:cNvPr>
          <p:cNvSpPr>
            <a:spLocks noGrp="1"/>
          </p:cNvSpPr>
          <p:nvPr>
            <p:ph idx="1"/>
          </p:nvPr>
        </p:nvSpPr>
        <p:spPr/>
        <p:txBody>
          <a:bodyPr vert="horz" lIns="91440" tIns="45720" rIns="91440" bIns="45720" rtlCol="0">
            <a:normAutofit/>
          </a:bodyPr>
          <a:lstStyle/>
          <a:p>
            <a:pPr>
              <a:lnSpc>
                <a:spcPct val="150000"/>
              </a:lnSpc>
            </a:pPr>
            <a:r>
              <a:rPr lang="en-US" sz="2400" dirty="0">
                <a:solidFill>
                  <a:srgbClr val="374151"/>
                </a:solidFill>
                <a:latin typeface="Söhne"/>
              </a:rPr>
              <a:t>These hackers fall somewhere in between black hats and white hats.</a:t>
            </a:r>
          </a:p>
          <a:p>
            <a:pPr>
              <a:lnSpc>
                <a:spcPct val="150000"/>
              </a:lnSpc>
            </a:pPr>
            <a:r>
              <a:rPr lang="en-US" sz="2400" dirty="0">
                <a:solidFill>
                  <a:srgbClr val="374151"/>
                </a:solidFill>
                <a:latin typeface="Söhne"/>
              </a:rPr>
              <a:t>They might identify vulnerabilities without permission but then notify the system owners to fix them.</a:t>
            </a:r>
          </a:p>
          <a:p>
            <a:pPr>
              <a:lnSpc>
                <a:spcPct val="150000"/>
              </a:lnSpc>
            </a:pPr>
            <a:r>
              <a:rPr lang="en-US" sz="2400" dirty="0">
                <a:solidFill>
                  <a:srgbClr val="374151"/>
                </a:solidFill>
                <a:latin typeface="Söhne"/>
              </a:rPr>
              <a:t>Their actions can be a bit ambiguous, as they sometimes cross ethical boundaries</a:t>
            </a:r>
          </a:p>
          <a:p>
            <a:pPr>
              <a:lnSpc>
                <a:spcPct val="150000"/>
              </a:lnSpc>
            </a:pPr>
            <a:endParaRPr lang="en-US" sz="2400" dirty="0">
              <a:solidFill>
                <a:srgbClr val="374151"/>
              </a:solidFill>
              <a:latin typeface="Söhne"/>
            </a:endParaRPr>
          </a:p>
        </p:txBody>
      </p:sp>
    </p:spTree>
    <p:extLst>
      <p:ext uri="{BB962C8B-B14F-4D97-AF65-F5344CB8AC3E}">
        <p14:creationId xmlns:p14="http://schemas.microsoft.com/office/powerpoint/2010/main" val="27683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9B12-814E-E6B7-7A23-755D27E32FEC}"/>
              </a:ext>
            </a:extLst>
          </p:cNvPr>
          <p:cNvSpPr>
            <a:spLocks noGrp="1"/>
          </p:cNvSpPr>
          <p:nvPr>
            <p:ph type="title"/>
          </p:nvPr>
        </p:nvSpPr>
        <p:spPr>
          <a:xfrm>
            <a:off x="838200" y="681036"/>
            <a:ext cx="10515600" cy="617677"/>
          </a:xfrm>
        </p:spPr>
        <p:txBody>
          <a:bodyPr vert="horz" lIns="91440" tIns="45720" rIns="91440" bIns="45720" rtlCol="0" anchor="ctr">
            <a:normAutofit/>
          </a:bodyPr>
          <a:lstStyle/>
          <a:p>
            <a:r>
              <a:rPr lang="en-US" sz="3600" b="1" dirty="0">
                <a:solidFill>
                  <a:srgbClr val="0070C0"/>
                </a:solidFill>
              </a:rPr>
              <a:t>Script Kiddies:</a:t>
            </a:r>
          </a:p>
        </p:txBody>
      </p:sp>
      <p:sp>
        <p:nvSpPr>
          <p:cNvPr id="3" name="Content Placeholder 2">
            <a:extLst>
              <a:ext uri="{FF2B5EF4-FFF2-40B4-BE49-F238E27FC236}">
                <a16:creationId xmlns:a16="http://schemas.microsoft.com/office/drawing/2014/main" id="{7FA4A3F3-F2B8-52C1-FF70-FC47BF6EF517}"/>
              </a:ext>
            </a:extLst>
          </p:cNvPr>
          <p:cNvSpPr>
            <a:spLocks noGrp="1"/>
          </p:cNvSpPr>
          <p:nvPr>
            <p:ph idx="1"/>
          </p:nvPr>
        </p:nvSpPr>
        <p:spPr/>
        <p:txBody>
          <a:bodyPr vert="horz" lIns="91440" tIns="45720" rIns="91440" bIns="45720" rtlCol="0">
            <a:normAutofit/>
          </a:bodyPr>
          <a:lstStyle/>
          <a:p>
            <a:pPr>
              <a:lnSpc>
                <a:spcPct val="150000"/>
              </a:lnSpc>
            </a:pPr>
            <a:r>
              <a:rPr lang="en-US" sz="2400" dirty="0">
                <a:solidFill>
                  <a:srgbClr val="374151"/>
                </a:solidFill>
                <a:latin typeface="Söhne"/>
              </a:rPr>
              <a:t>Novice hackers who use pre-made tools and scripts without really understanding how they work.</a:t>
            </a:r>
          </a:p>
          <a:p>
            <a:pPr>
              <a:lnSpc>
                <a:spcPct val="150000"/>
              </a:lnSpc>
            </a:pPr>
            <a:r>
              <a:rPr lang="en-US" sz="2400" dirty="0">
                <a:solidFill>
                  <a:srgbClr val="374151"/>
                </a:solidFill>
                <a:latin typeface="Söhne"/>
              </a:rPr>
              <a:t>They might not have deep technical knowledge, and their actions are often more annoying than seriously harmful.</a:t>
            </a:r>
          </a:p>
          <a:p>
            <a:pPr>
              <a:lnSpc>
                <a:spcPct val="150000"/>
              </a:lnSpc>
            </a:pPr>
            <a:r>
              <a:rPr lang="en-US" sz="2400" dirty="0">
                <a:solidFill>
                  <a:srgbClr val="374151"/>
                </a:solidFill>
                <a:latin typeface="Söhne"/>
              </a:rPr>
              <a:t>They might copy and paste code from the internet to do digital pranks, kind of like doing magic tricks with a trick book</a:t>
            </a:r>
          </a:p>
        </p:txBody>
      </p:sp>
    </p:spTree>
    <p:extLst>
      <p:ext uri="{BB962C8B-B14F-4D97-AF65-F5344CB8AC3E}">
        <p14:creationId xmlns:p14="http://schemas.microsoft.com/office/powerpoint/2010/main" val="14342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40889-AAFA-7A91-F6AE-8B4D0229131B}"/>
              </a:ext>
            </a:extLst>
          </p:cNvPr>
          <p:cNvSpPr>
            <a:spLocks noGrp="1"/>
          </p:cNvSpPr>
          <p:nvPr>
            <p:ph type="title"/>
          </p:nvPr>
        </p:nvSpPr>
        <p:spPr>
          <a:xfrm>
            <a:off x="838200" y="681037"/>
            <a:ext cx="10515600" cy="564667"/>
          </a:xfrm>
        </p:spPr>
        <p:txBody>
          <a:bodyPr vert="horz" lIns="91440" tIns="45720" rIns="91440" bIns="45720" rtlCol="0" anchor="ctr">
            <a:normAutofit fontScale="90000"/>
          </a:bodyPr>
          <a:lstStyle/>
          <a:p>
            <a:r>
              <a:rPr lang="en-US" sz="4000" b="1" dirty="0">
                <a:solidFill>
                  <a:srgbClr val="0070C0"/>
                </a:solidFill>
              </a:rPr>
              <a:t>Hacktivists</a:t>
            </a:r>
            <a:r>
              <a:rPr lang="en-US" sz="3600" b="1" dirty="0">
                <a:solidFill>
                  <a:srgbClr val="0070C0"/>
                </a:solidFill>
              </a:rPr>
              <a:t> </a:t>
            </a:r>
          </a:p>
        </p:txBody>
      </p:sp>
      <p:sp>
        <p:nvSpPr>
          <p:cNvPr id="3" name="Content Placeholder 2">
            <a:extLst>
              <a:ext uri="{FF2B5EF4-FFF2-40B4-BE49-F238E27FC236}">
                <a16:creationId xmlns:a16="http://schemas.microsoft.com/office/drawing/2014/main" id="{A1F76B58-49CB-B116-D841-75042FC50FB5}"/>
              </a:ext>
            </a:extLst>
          </p:cNvPr>
          <p:cNvSpPr>
            <a:spLocks noGrp="1"/>
          </p:cNvSpPr>
          <p:nvPr>
            <p:ph idx="1"/>
          </p:nvPr>
        </p:nvSpPr>
        <p:spPr/>
        <p:txBody>
          <a:bodyPr vert="horz" lIns="91440" tIns="45720" rIns="91440" bIns="45720" rtlCol="0">
            <a:normAutofit/>
          </a:bodyPr>
          <a:lstStyle/>
          <a:p>
            <a:pPr>
              <a:lnSpc>
                <a:spcPct val="150000"/>
              </a:lnSpc>
            </a:pPr>
            <a:r>
              <a:rPr lang="en-US" sz="2400" dirty="0">
                <a:solidFill>
                  <a:srgbClr val="374151"/>
                </a:solidFill>
                <a:latin typeface="Söhne"/>
              </a:rPr>
              <a:t>Hackers who use their computer skills to raise awareness about important issues.</a:t>
            </a:r>
          </a:p>
          <a:p>
            <a:pPr>
              <a:lnSpc>
                <a:spcPct val="150000"/>
              </a:lnSpc>
            </a:pPr>
            <a:r>
              <a:rPr lang="en-US" sz="2400" dirty="0">
                <a:solidFill>
                  <a:srgbClr val="374151"/>
                </a:solidFill>
                <a:latin typeface="Söhne"/>
              </a:rPr>
              <a:t>They might use hacking techniques to show their support for a cause, kind of like creating online banners for a protest</a:t>
            </a:r>
          </a:p>
          <a:p>
            <a:pPr>
              <a:lnSpc>
                <a:spcPct val="150000"/>
              </a:lnSpc>
            </a:pPr>
            <a:r>
              <a:rPr lang="en-US" sz="2400" dirty="0">
                <a:solidFill>
                  <a:srgbClr val="374151"/>
                </a:solidFill>
                <a:latin typeface="Söhne"/>
              </a:rPr>
              <a:t>Hacktivists use their talents to grab attention in the digital world and make their message heard.</a:t>
            </a:r>
          </a:p>
        </p:txBody>
      </p:sp>
    </p:spTree>
    <p:extLst>
      <p:ext uri="{BB962C8B-B14F-4D97-AF65-F5344CB8AC3E}">
        <p14:creationId xmlns:p14="http://schemas.microsoft.com/office/powerpoint/2010/main" val="150043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9C02-CE01-F480-88BF-E7FCA16D619D}"/>
              </a:ext>
            </a:extLst>
          </p:cNvPr>
          <p:cNvSpPr>
            <a:spLocks noGrp="1"/>
          </p:cNvSpPr>
          <p:nvPr>
            <p:ph type="title"/>
          </p:nvPr>
        </p:nvSpPr>
        <p:spPr>
          <a:xfrm>
            <a:off x="838200" y="681036"/>
            <a:ext cx="10515600" cy="577921"/>
          </a:xfrm>
        </p:spPr>
        <p:txBody>
          <a:bodyPr vert="horz" lIns="91440" tIns="45720" rIns="91440" bIns="45720" rtlCol="0" anchor="ctr">
            <a:noAutofit/>
          </a:bodyPr>
          <a:lstStyle/>
          <a:p>
            <a:r>
              <a:rPr lang="en-US" sz="3600" b="1" dirty="0">
                <a:solidFill>
                  <a:srgbClr val="0070C0"/>
                </a:solidFill>
              </a:rPr>
              <a:t>State-Sponsored Hackers:</a:t>
            </a:r>
          </a:p>
        </p:txBody>
      </p:sp>
      <p:sp>
        <p:nvSpPr>
          <p:cNvPr id="5" name="Content Placeholder 4">
            <a:extLst>
              <a:ext uri="{FF2B5EF4-FFF2-40B4-BE49-F238E27FC236}">
                <a16:creationId xmlns:a16="http://schemas.microsoft.com/office/drawing/2014/main" id="{FB3D483D-B02A-C710-7CAF-385FAB2456FD}"/>
              </a:ext>
            </a:extLst>
          </p:cNvPr>
          <p:cNvSpPr>
            <a:spLocks noGrp="1"/>
          </p:cNvSpPr>
          <p:nvPr>
            <p:ph idx="1"/>
          </p:nvPr>
        </p:nvSpPr>
        <p:spPr/>
        <p:txBody>
          <a:bodyPr>
            <a:normAutofit/>
          </a:bodyPr>
          <a:lstStyle/>
          <a:p>
            <a:pPr>
              <a:lnSpc>
                <a:spcPct val="150000"/>
              </a:lnSpc>
            </a:pPr>
            <a:r>
              <a:rPr lang="en-US" sz="2400" dirty="0">
                <a:solidFill>
                  <a:srgbClr val="374151"/>
                </a:solidFill>
                <a:latin typeface="Söhne"/>
              </a:rPr>
              <a:t>These are hackers who work on behalf of a government or a state entity.</a:t>
            </a:r>
          </a:p>
          <a:p>
            <a:pPr>
              <a:lnSpc>
                <a:spcPct val="150000"/>
              </a:lnSpc>
            </a:pPr>
            <a:r>
              <a:rPr lang="en-US" sz="2400" dirty="0">
                <a:solidFill>
                  <a:srgbClr val="374151"/>
                </a:solidFill>
                <a:latin typeface="Söhne"/>
              </a:rPr>
              <a:t>They often engage in cyber espionage, stealing sensitive information from other countries or organizations.</a:t>
            </a:r>
          </a:p>
        </p:txBody>
      </p:sp>
    </p:spTree>
    <p:extLst>
      <p:ext uri="{BB962C8B-B14F-4D97-AF65-F5344CB8AC3E}">
        <p14:creationId xmlns:p14="http://schemas.microsoft.com/office/powerpoint/2010/main" val="314007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478B-EF80-6DCB-11C7-09BD06B062AF}"/>
              </a:ext>
            </a:extLst>
          </p:cNvPr>
          <p:cNvSpPr>
            <a:spLocks noGrp="1"/>
          </p:cNvSpPr>
          <p:nvPr>
            <p:ph type="title"/>
          </p:nvPr>
        </p:nvSpPr>
        <p:spPr>
          <a:xfrm>
            <a:off x="838200" y="681038"/>
            <a:ext cx="10515600" cy="604424"/>
          </a:xfrm>
        </p:spPr>
        <p:txBody>
          <a:bodyPr vert="horz" lIns="91440" tIns="45720" rIns="91440" bIns="45720" rtlCol="0" anchor="ctr">
            <a:noAutofit/>
          </a:bodyPr>
          <a:lstStyle/>
          <a:p>
            <a:r>
              <a:rPr lang="en-US" sz="3600" b="1" dirty="0">
                <a:solidFill>
                  <a:srgbClr val="0070C0"/>
                </a:solidFill>
              </a:rPr>
              <a:t>Cybercriminals</a:t>
            </a:r>
          </a:p>
        </p:txBody>
      </p:sp>
      <p:sp>
        <p:nvSpPr>
          <p:cNvPr id="3" name="Content Placeholder 2">
            <a:extLst>
              <a:ext uri="{FF2B5EF4-FFF2-40B4-BE49-F238E27FC236}">
                <a16:creationId xmlns:a16="http://schemas.microsoft.com/office/drawing/2014/main" id="{722572F3-0593-3B55-829B-54728113148D}"/>
              </a:ext>
            </a:extLst>
          </p:cNvPr>
          <p:cNvSpPr>
            <a:spLocks noGrp="1"/>
          </p:cNvSpPr>
          <p:nvPr>
            <p:ph idx="1"/>
          </p:nvPr>
        </p:nvSpPr>
        <p:spPr/>
        <p:txBody>
          <a:bodyPr vert="horz" lIns="91440" tIns="45720" rIns="91440" bIns="45720" rtlCol="0">
            <a:normAutofit/>
          </a:bodyPr>
          <a:lstStyle/>
          <a:p>
            <a:pPr>
              <a:lnSpc>
                <a:spcPct val="150000"/>
              </a:lnSpc>
            </a:pPr>
            <a:r>
              <a:rPr lang="en-US" sz="2400" dirty="0">
                <a:solidFill>
                  <a:srgbClr val="374151"/>
                </a:solidFill>
                <a:latin typeface="Söhne"/>
              </a:rPr>
              <a:t>Cybercriminals are hackers who are in it for financial gain.</a:t>
            </a:r>
          </a:p>
          <a:p>
            <a:pPr>
              <a:lnSpc>
                <a:spcPct val="150000"/>
              </a:lnSpc>
            </a:pPr>
            <a:r>
              <a:rPr lang="en-US" sz="2400" dirty="0">
                <a:solidFill>
                  <a:srgbClr val="374151"/>
                </a:solidFill>
                <a:latin typeface="Söhne"/>
              </a:rPr>
              <a:t>They might steal credit card information, engage in identity theft, or carry out ransomware attacks to demand money.</a:t>
            </a:r>
          </a:p>
          <a:p>
            <a:pPr>
              <a:lnSpc>
                <a:spcPct val="150000"/>
              </a:lnSpc>
            </a:pPr>
            <a:endParaRPr lang="en-US" sz="2400" dirty="0">
              <a:solidFill>
                <a:srgbClr val="374151"/>
              </a:solidFill>
              <a:latin typeface="Söhne"/>
            </a:endParaRPr>
          </a:p>
        </p:txBody>
      </p:sp>
    </p:spTree>
    <p:extLst>
      <p:ext uri="{BB962C8B-B14F-4D97-AF65-F5344CB8AC3E}">
        <p14:creationId xmlns:p14="http://schemas.microsoft.com/office/powerpoint/2010/main" val="395665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90FB-C574-048F-E838-637E64543CC7}"/>
              </a:ext>
            </a:extLst>
          </p:cNvPr>
          <p:cNvSpPr>
            <a:spLocks noGrp="1"/>
          </p:cNvSpPr>
          <p:nvPr>
            <p:ph type="title"/>
          </p:nvPr>
        </p:nvSpPr>
        <p:spPr/>
        <p:txBody>
          <a:bodyPr/>
          <a:lstStyle/>
          <a:p>
            <a:r>
              <a:rPr lang="en-US" dirty="0"/>
              <a:t>What are we going to cover</a:t>
            </a:r>
          </a:p>
        </p:txBody>
      </p:sp>
      <p:sp>
        <p:nvSpPr>
          <p:cNvPr id="3" name="Content Placeholder 2">
            <a:extLst>
              <a:ext uri="{FF2B5EF4-FFF2-40B4-BE49-F238E27FC236}">
                <a16:creationId xmlns:a16="http://schemas.microsoft.com/office/drawing/2014/main" id="{BB62A64E-0C3B-37A9-409D-14EB4D3C8D68}"/>
              </a:ext>
            </a:extLst>
          </p:cNvPr>
          <p:cNvSpPr>
            <a:spLocks noGrp="1"/>
          </p:cNvSpPr>
          <p:nvPr>
            <p:ph idx="1"/>
          </p:nvPr>
        </p:nvSpPr>
        <p:spPr>
          <a:xfrm>
            <a:off x="838200" y="1690688"/>
            <a:ext cx="10515600" cy="4351338"/>
          </a:xfrm>
        </p:spPr>
        <p:txBody>
          <a:bodyPr/>
          <a:lstStyle/>
          <a:p>
            <a:pPr>
              <a:lnSpc>
                <a:spcPct val="150000"/>
              </a:lnSpc>
            </a:pPr>
            <a:r>
              <a:rPr lang="en-US" dirty="0"/>
              <a:t>Cyber-security and Cyber Attacks</a:t>
            </a:r>
          </a:p>
          <a:p>
            <a:pPr>
              <a:lnSpc>
                <a:spcPct val="150000"/>
              </a:lnSpc>
            </a:pPr>
            <a:r>
              <a:rPr lang="en-US" dirty="0"/>
              <a:t>Types of Cyber Threats</a:t>
            </a:r>
          </a:p>
          <a:p>
            <a:pPr>
              <a:lnSpc>
                <a:spcPct val="150000"/>
              </a:lnSpc>
            </a:pPr>
            <a:r>
              <a:rPr lang="en-US" dirty="0"/>
              <a:t>Hackers vs Ethical Hackers</a:t>
            </a:r>
          </a:p>
          <a:p>
            <a:pPr>
              <a:lnSpc>
                <a:spcPct val="150000"/>
              </a:lnSpc>
            </a:pPr>
            <a:r>
              <a:rPr lang="en-US" dirty="0"/>
              <a:t>Types of Hackers</a:t>
            </a:r>
          </a:p>
        </p:txBody>
      </p:sp>
    </p:spTree>
    <p:extLst>
      <p:ext uri="{BB962C8B-B14F-4D97-AF65-F5344CB8AC3E}">
        <p14:creationId xmlns:p14="http://schemas.microsoft.com/office/powerpoint/2010/main" val="225813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ishing attack">
            <a:extLst>
              <a:ext uri="{FF2B5EF4-FFF2-40B4-BE49-F238E27FC236}">
                <a16:creationId xmlns:a16="http://schemas.microsoft.com/office/drawing/2014/main" id="{CB88F755-BA28-0120-A1EF-E57983B6A3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456" y="404174"/>
            <a:ext cx="5347544" cy="60496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974DAFA-BC41-0D67-683F-919D084A9F9D}"/>
              </a:ext>
            </a:extLst>
          </p:cNvPr>
          <p:cNvSpPr/>
          <p:nvPr/>
        </p:nvSpPr>
        <p:spPr>
          <a:xfrm>
            <a:off x="6615288" y="404174"/>
            <a:ext cx="1174044" cy="1174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1</a:t>
            </a:r>
          </a:p>
        </p:txBody>
      </p:sp>
    </p:spTree>
    <p:extLst>
      <p:ext uri="{BB962C8B-B14F-4D97-AF65-F5344CB8AC3E}">
        <p14:creationId xmlns:p14="http://schemas.microsoft.com/office/powerpoint/2010/main" val="1726625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hishing example 1">
            <a:extLst>
              <a:ext uri="{FF2B5EF4-FFF2-40B4-BE49-F238E27FC236}">
                <a16:creationId xmlns:a16="http://schemas.microsoft.com/office/drawing/2014/main" id="{3783586B-229B-7B2B-9B57-36ACE267C6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730955"/>
            <a:ext cx="7380458" cy="539609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55CC85A-B2A8-B3E8-1FC1-86BA8855288F}"/>
              </a:ext>
            </a:extLst>
          </p:cNvPr>
          <p:cNvSpPr/>
          <p:nvPr/>
        </p:nvSpPr>
        <p:spPr>
          <a:xfrm>
            <a:off x="1980955" y="730955"/>
            <a:ext cx="1174044" cy="1174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2</a:t>
            </a:r>
          </a:p>
        </p:txBody>
      </p:sp>
    </p:spTree>
    <p:extLst>
      <p:ext uri="{BB962C8B-B14F-4D97-AF65-F5344CB8AC3E}">
        <p14:creationId xmlns:p14="http://schemas.microsoft.com/office/powerpoint/2010/main" val="304484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Picture">
            <a:extLst>
              <a:ext uri="{FF2B5EF4-FFF2-40B4-BE49-F238E27FC236}">
                <a16:creationId xmlns:a16="http://schemas.microsoft.com/office/drawing/2014/main" id="{86703E45-7D62-EF06-2ECA-33152B2713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808538"/>
            <a:ext cx="6956348" cy="562806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9F96474-1E39-B89C-8017-AAC440B7871A}"/>
              </a:ext>
            </a:extLst>
          </p:cNvPr>
          <p:cNvSpPr/>
          <p:nvPr/>
        </p:nvSpPr>
        <p:spPr>
          <a:xfrm>
            <a:off x="8748889" y="808538"/>
            <a:ext cx="1174044" cy="1174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3</a:t>
            </a:r>
          </a:p>
        </p:txBody>
      </p:sp>
    </p:spTree>
    <p:extLst>
      <p:ext uri="{BB962C8B-B14F-4D97-AF65-F5344CB8AC3E}">
        <p14:creationId xmlns:p14="http://schemas.microsoft.com/office/powerpoint/2010/main" val="249277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F1C5-0B79-5FBA-5D2F-5B084F019A66}"/>
              </a:ext>
            </a:extLst>
          </p:cNvPr>
          <p:cNvSpPr>
            <a:spLocks noGrp="1"/>
          </p:cNvSpPr>
          <p:nvPr>
            <p:ph type="title"/>
          </p:nvPr>
        </p:nvSpPr>
        <p:spPr/>
        <p:txBody>
          <a:bodyPr/>
          <a:lstStyle/>
          <a:p>
            <a:r>
              <a:rPr lang="en-US" b="0" i="0" dirty="0">
                <a:solidFill>
                  <a:srgbClr val="374151"/>
                </a:solidFill>
                <a:effectLst/>
                <a:latin typeface="Söhne"/>
              </a:rPr>
              <a:t>SET - Social-Engineer Toolkit</a:t>
            </a:r>
            <a:endParaRPr lang="en-US" dirty="0"/>
          </a:p>
        </p:txBody>
      </p:sp>
      <p:sp>
        <p:nvSpPr>
          <p:cNvPr id="3" name="Content Placeholder 2">
            <a:extLst>
              <a:ext uri="{FF2B5EF4-FFF2-40B4-BE49-F238E27FC236}">
                <a16:creationId xmlns:a16="http://schemas.microsoft.com/office/drawing/2014/main" id="{75CF4F7A-526F-640B-A5D6-57537B48D06C}"/>
              </a:ext>
            </a:extLst>
          </p:cNvPr>
          <p:cNvSpPr>
            <a:spLocks noGrp="1"/>
          </p:cNvSpPr>
          <p:nvPr>
            <p:ph idx="1"/>
          </p:nvPr>
        </p:nvSpPr>
        <p:spPr/>
        <p:txBody>
          <a:bodyPr>
            <a:normAutofit/>
          </a:bodyPr>
          <a:lstStyle/>
          <a:p>
            <a:pPr>
              <a:lnSpc>
                <a:spcPct val="150000"/>
              </a:lnSpc>
            </a:pPr>
            <a:r>
              <a:rPr lang="en-US" sz="2400" b="0" i="0" dirty="0">
                <a:solidFill>
                  <a:srgbClr val="374151"/>
                </a:solidFill>
                <a:effectLst/>
                <a:latin typeface="Söhne"/>
              </a:rPr>
              <a:t>Open-source software framework used for performing various types of social engineering attacks</a:t>
            </a:r>
          </a:p>
          <a:p>
            <a:pPr>
              <a:lnSpc>
                <a:spcPct val="150000"/>
              </a:lnSpc>
            </a:pPr>
            <a:r>
              <a:rPr lang="en-US" sz="2400" b="0" i="0" dirty="0">
                <a:solidFill>
                  <a:srgbClr val="374151"/>
                </a:solidFill>
                <a:effectLst/>
                <a:latin typeface="Söhne"/>
              </a:rPr>
              <a:t>Designed to help security professionals and penetration testers simulate social engineering attacks to identify vulnerabilities in their organization's security systems.</a:t>
            </a:r>
            <a:endParaRPr lang="en-US" sz="2400" dirty="0"/>
          </a:p>
        </p:txBody>
      </p:sp>
    </p:spTree>
    <p:extLst>
      <p:ext uri="{BB962C8B-B14F-4D97-AF65-F5344CB8AC3E}">
        <p14:creationId xmlns:p14="http://schemas.microsoft.com/office/powerpoint/2010/main" val="350079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F1DDD95-AB87-3848-2651-49EB1965011D}"/>
              </a:ext>
            </a:extLst>
          </p:cNvPr>
          <p:cNvSpPr/>
          <p:nvPr/>
        </p:nvSpPr>
        <p:spPr>
          <a:xfrm>
            <a:off x="980660" y="2319130"/>
            <a:ext cx="9859618" cy="200107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i="0" u="none" strike="noStrike" dirty="0">
                <a:solidFill>
                  <a:schemeClr val="bg1"/>
                </a:solidFill>
                <a:effectLst/>
              </a:rPr>
              <a:t>Cybercrime against individuals</a:t>
            </a:r>
            <a:endParaRPr lang="en-US" sz="5400" b="1" i="0" dirty="0">
              <a:solidFill>
                <a:schemeClr val="bg1"/>
              </a:solidFill>
              <a:effectLst/>
            </a:endParaRPr>
          </a:p>
        </p:txBody>
      </p:sp>
    </p:spTree>
    <p:extLst>
      <p:ext uri="{BB962C8B-B14F-4D97-AF65-F5344CB8AC3E}">
        <p14:creationId xmlns:p14="http://schemas.microsoft.com/office/powerpoint/2010/main" val="287401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01FAE-B501-1060-A76C-AE2981A368CB}"/>
              </a:ext>
            </a:extLst>
          </p:cNvPr>
          <p:cNvPicPr>
            <a:picLocks noChangeAspect="1"/>
          </p:cNvPicPr>
          <p:nvPr/>
        </p:nvPicPr>
        <p:blipFill rotWithShape="1">
          <a:blip r:embed="rId2"/>
          <a:srcRect t="30000" r="29176"/>
          <a:stretch/>
        </p:blipFill>
        <p:spPr>
          <a:xfrm>
            <a:off x="121354" y="112888"/>
            <a:ext cx="3095383" cy="2832761"/>
          </a:xfrm>
          <a:prstGeom prst="rect">
            <a:avLst/>
          </a:prstGeom>
        </p:spPr>
      </p:pic>
      <p:pic>
        <p:nvPicPr>
          <p:cNvPr id="13" name="Picture 12">
            <a:extLst>
              <a:ext uri="{FF2B5EF4-FFF2-40B4-BE49-F238E27FC236}">
                <a16:creationId xmlns:a16="http://schemas.microsoft.com/office/drawing/2014/main" id="{E282E1B5-E101-28CA-6BB6-30E75571F6C3}"/>
              </a:ext>
            </a:extLst>
          </p:cNvPr>
          <p:cNvPicPr>
            <a:picLocks noChangeAspect="1"/>
          </p:cNvPicPr>
          <p:nvPr/>
        </p:nvPicPr>
        <p:blipFill rotWithShape="1">
          <a:blip r:embed="rId3"/>
          <a:srcRect t="63710" r="62778" b="-24"/>
          <a:stretch/>
        </p:blipFill>
        <p:spPr>
          <a:xfrm>
            <a:off x="3506701" y="441765"/>
            <a:ext cx="4035720" cy="2213623"/>
          </a:xfrm>
          <a:prstGeom prst="rect">
            <a:avLst/>
          </a:prstGeom>
        </p:spPr>
      </p:pic>
      <p:pic>
        <p:nvPicPr>
          <p:cNvPr id="15" name="Picture 14">
            <a:extLst>
              <a:ext uri="{FF2B5EF4-FFF2-40B4-BE49-F238E27FC236}">
                <a16:creationId xmlns:a16="http://schemas.microsoft.com/office/drawing/2014/main" id="{E3CFF284-6468-9054-00AF-A38F4420EC03}"/>
              </a:ext>
            </a:extLst>
          </p:cNvPr>
          <p:cNvPicPr>
            <a:picLocks noChangeAspect="1"/>
          </p:cNvPicPr>
          <p:nvPr/>
        </p:nvPicPr>
        <p:blipFill rotWithShape="1">
          <a:blip r:embed="rId4"/>
          <a:srcRect t="51688" r="61759" b="-24"/>
          <a:stretch/>
        </p:blipFill>
        <p:spPr>
          <a:xfrm>
            <a:off x="7933946" y="112887"/>
            <a:ext cx="3986135" cy="2832762"/>
          </a:xfrm>
          <a:prstGeom prst="rect">
            <a:avLst/>
          </a:prstGeom>
        </p:spPr>
      </p:pic>
      <p:pic>
        <p:nvPicPr>
          <p:cNvPr id="17" name="Picture 16">
            <a:extLst>
              <a:ext uri="{FF2B5EF4-FFF2-40B4-BE49-F238E27FC236}">
                <a16:creationId xmlns:a16="http://schemas.microsoft.com/office/drawing/2014/main" id="{60AB023D-17F4-883F-4D3D-F490D914B13D}"/>
              </a:ext>
            </a:extLst>
          </p:cNvPr>
          <p:cNvPicPr>
            <a:picLocks noChangeAspect="1"/>
          </p:cNvPicPr>
          <p:nvPr/>
        </p:nvPicPr>
        <p:blipFill rotWithShape="1">
          <a:blip r:embed="rId5"/>
          <a:srcRect l="-1045" t="64648" r="60507" b="1622"/>
          <a:stretch/>
        </p:blipFill>
        <p:spPr>
          <a:xfrm>
            <a:off x="0" y="3148314"/>
            <a:ext cx="3842795" cy="1797627"/>
          </a:xfrm>
          <a:prstGeom prst="rect">
            <a:avLst/>
          </a:prstGeom>
        </p:spPr>
      </p:pic>
      <p:pic>
        <p:nvPicPr>
          <p:cNvPr id="19" name="Picture 18">
            <a:extLst>
              <a:ext uri="{FF2B5EF4-FFF2-40B4-BE49-F238E27FC236}">
                <a16:creationId xmlns:a16="http://schemas.microsoft.com/office/drawing/2014/main" id="{CACAD7F1-6D5A-F1B1-D0DC-01B78458372E}"/>
              </a:ext>
            </a:extLst>
          </p:cNvPr>
          <p:cNvPicPr>
            <a:picLocks noChangeAspect="1"/>
          </p:cNvPicPr>
          <p:nvPr/>
        </p:nvPicPr>
        <p:blipFill rotWithShape="1">
          <a:blip r:embed="rId6"/>
          <a:srcRect l="1" t="75962" r="67341" b="-24"/>
          <a:stretch/>
        </p:blipFill>
        <p:spPr>
          <a:xfrm>
            <a:off x="3954684" y="3429000"/>
            <a:ext cx="3192074" cy="1322298"/>
          </a:xfrm>
          <a:prstGeom prst="rect">
            <a:avLst/>
          </a:prstGeom>
        </p:spPr>
      </p:pic>
      <p:pic>
        <p:nvPicPr>
          <p:cNvPr id="21" name="Picture 20">
            <a:extLst>
              <a:ext uri="{FF2B5EF4-FFF2-40B4-BE49-F238E27FC236}">
                <a16:creationId xmlns:a16="http://schemas.microsoft.com/office/drawing/2014/main" id="{F7CFAFFB-B1D4-940C-9A15-A52734419776}"/>
              </a:ext>
            </a:extLst>
          </p:cNvPr>
          <p:cNvPicPr>
            <a:picLocks noChangeAspect="1"/>
          </p:cNvPicPr>
          <p:nvPr/>
        </p:nvPicPr>
        <p:blipFill rotWithShape="1">
          <a:blip r:embed="rId7"/>
          <a:srcRect t="69291" r="21867" b="-26"/>
          <a:stretch/>
        </p:blipFill>
        <p:spPr>
          <a:xfrm>
            <a:off x="937550" y="5053095"/>
            <a:ext cx="7650866" cy="1692017"/>
          </a:xfrm>
          <a:prstGeom prst="rect">
            <a:avLst/>
          </a:prstGeom>
        </p:spPr>
      </p:pic>
      <p:sp>
        <p:nvSpPr>
          <p:cNvPr id="22" name="Oval 21">
            <a:extLst>
              <a:ext uri="{FF2B5EF4-FFF2-40B4-BE49-F238E27FC236}">
                <a16:creationId xmlns:a16="http://schemas.microsoft.com/office/drawing/2014/main" id="{4FB4A87B-3FB6-C63B-17E7-DB0BECA3868E}"/>
              </a:ext>
            </a:extLst>
          </p:cNvPr>
          <p:cNvSpPr/>
          <p:nvPr/>
        </p:nvSpPr>
        <p:spPr>
          <a:xfrm>
            <a:off x="2432970" y="984167"/>
            <a:ext cx="391253" cy="329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endParaRPr lang="en-US" sz="4800" dirty="0"/>
          </a:p>
        </p:txBody>
      </p:sp>
      <p:sp>
        <p:nvSpPr>
          <p:cNvPr id="23" name="Oval 22">
            <a:extLst>
              <a:ext uri="{FF2B5EF4-FFF2-40B4-BE49-F238E27FC236}">
                <a16:creationId xmlns:a16="http://schemas.microsoft.com/office/drawing/2014/main" id="{E165088F-85B1-ADA6-7638-11B3340E835E}"/>
              </a:ext>
            </a:extLst>
          </p:cNvPr>
          <p:cNvSpPr/>
          <p:nvPr/>
        </p:nvSpPr>
        <p:spPr>
          <a:xfrm>
            <a:off x="6951131" y="546258"/>
            <a:ext cx="391253" cy="329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2</a:t>
            </a:r>
            <a:endParaRPr lang="en-US" sz="4800" dirty="0"/>
          </a:p>
        </p:txBody>
      </p:sp>
      <p:sp>
        <p:nvSpPr>
          <p:cNvPr id="24" name="Oval 23">
            <a:extLst>
              <a:ext uri="{FF2B5EF4-FFF2-40B4-BE49-F238E27FC236}">
                <a16:creationId xmlns:a16="http://schemas.microsoft.com/office/drawing/2014/main" id="{E5CFDD05-30F0-E7C1-1893-9397623447B4}"/>
              </a:ext>
            </a:extLst>
          </p:cNvPr>
          <p:cNvSpPr/>
          <p:nvPr/>
        </p:nvSpPr>
        <p:spPr>
          <a:xfrm>
            <a:off x="11382129" y="1004402"/>
            <a:ext cx="391253" cy="329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3</a:t>
            </a:r>
            <a:endParaRPr lang="en-US" sz="4800" dirty="0"/>
          </a:p>
        </p:txBody>
      </p:sp>
      <p:sp>
        <p:nvSpPr>
          <p:cNvPr id="25" name="Oval 24">
            <a:extLst>
              <a:ext uri="{FF2B5EF4-FFF2-40B4-BE49-F238E27FC236}">
                <a16:creationId xmlns:a16="http://schemas.microsoft.com/office/drawing/2014/main" id="{91A52B62-8F8F-E600-CA5C-660221E6AFA9}"/>
              </a:ext>
            </a:extLst>
          </p:cNvPr>
          <p:cNvSpPr/>
          <p:nvPr/>
        </p:nvSpPr>
        <p:spPr>
          <a:xfrm>
            <a:off x="3170438" y="3925423"/>
            <a:ext cx="391253" cy="329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4</a:t>
            </a:r>
            <a:endParaRPr lang="en-US" sz="4800" dirty="0"/>
          </a:p>
        </p:txBody>
      </p:sp>
      <p:sp>
        <p:nvSpPr>
          <p:cNvPr id="26" name="Oval 25">
            <a:extLst>
              <a:ext uri="{FF2B5EF4-FFF2-40B4-BE49-F238E27FC236}">
                <a16:creationId xmlns:a16="http://schemas.microsoft.com/office/drawing/2014/main" id="{6C4F278A-D783-E302-231A-249A7272B4E6}"/>
              </a:ext>
            </a:extLst>
          </p:cNvPr>
          <p:cNvSpPr/>
          <p:nvPr/>
        </p:nvSpPr>
        <p:spPr>
          <a:xfrm>
            <a:off x="6621980" y="3768305"/>
            <a:ext cx="391253" cy="329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5</a:t>
            </a:r>
            <a:endParaRPr lang="en-US" sz="4800" dirty="0"/>
          </a:p>
        </p:txBody>
      </p:sp>
      <p:sp>
        <p:nvSpPr>
          <p:cNvPr id="27" name="Oval 26">
            <a:extLst>
              <a:ext uri="{FF2B5EF4-FFF2-40B4-BE49-F238E27FC236}">
                <a16:creationId xmlns:a16="http://schemas.microsoft.com/office/drawing/2014/main" id="{12513D47-9D68-A796-7017-56C02C9B057E}"/>
              </a:ext>
            </a:extLst>
          </p:cNvPr>
          <p:cNvSpPr/>
          <p:nvPr/>
        </p:nvSpPr>
        <p:spPr>
          <a:xfrm>
            <a:off x="8025471" y="5178630"/>
            <a:ext cx="391253" cy="329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6</a:t>
            </a:r>
            <a:endParaRPr lang="en-US" sz="4800" dirty="0"/>
          </a:p>
        </p:txBody>
      </p:sp>
      <p:cxnSp>
        <p:nvCxnSpPr>
          <p:cNvPr id="28" name="Straight Arrow Connector 27">
            <a:extLst>
              <a:ext uri="{FF2B5EF4-FFF2-40B4-BE49-F238E27FC236}">
                <a16:creationId xmlns:a16="http://schemas.microsoft.com/office/drawing/2014/main" id="{C8D09673-E68A-ED4A-F083-4EBC1F636D2D}"/>
              </a:ext>
            </a:extLst>
          </p:cNvPr>
          <p:cNvCxnSpPr>
            <a:cxnSpLocks/>
          </p:cNvCxnSpPr>
          <p:nvPr/>
        </p:nvCxnSpPr>
        <p:spPr>
          <a:xfrm flipH="1">
            <a:off x="8416724" y="4254874"/>
            <a:ext cx="2837726" cy="230495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2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167BC-3200-0BA2-6088-4FE09F5D22D1}"/>
              </a:ext>
            </a:extLst>
          </p:cNvPr>
          <p:cNvPicPr>
            <a:picLocks noChangeAspect="1"/>
          </p:cNvPicPr>
          <p:nvPr/>
        </p:nvPicPr>
        <p:blipFill rotWithShape="1">
          <a:blip r:embed="rId2"/>
          <a:srcRect t="7222" r="20926" b="-24"/>
          <a:stretch/>
        </p:blipFill>
        <p:spPr>
          <a:xfrm>
            <a:off x="0" y="496711"/>
            <a:ext cx="9640711" cy="6361289"/>
          </a:xfrm>
          <a:prstGeom prst="rect">
            <a:avLst/>
          </a:prstGeom>
        </p:spPr>
      </p:pic>
      <p:cxnSp>
        <p:nvCxnSpPr>
          <p:cNvPr id="7" name="Straight Arrow Connector 6">
            <a:extLst>
              <a:ext uri="{FF2B5EF4-FFF2-40B4-BE49-F238E27FC236}">
                <a16:creationId xmlns:a16="http://schemas.microsoft.com/office/drawing/2014/main" id="{7E95B096-BCA9-F5E4-3B91-97E3C6A0ACC3}"/>
              </a:ext>
            </a:extLst>
          </p:cNvPr>
          <p:cNvCxnSpPr>
            <a:cxnSpLocks/>
          </p:cNvCxnSpPr>
          <p:nvPr/>
        </p:nvCxnSpPr>
        <p:spPr>
          <a:xfrm flipH="1">
            <a:off x="1417983" y="6056489"/>
            <a:ext cx="4943061" cy="60960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760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E15050-B982-0CDB-2446-48B4945D66A4}"/>
              </a:ext>
            </a:extLst>
          </p:cNvPr>
          <p:cNvSpPr>
            <a:spLocks noGrp="1"/>
          </p:cNvSpPr>
          <p:nvPr>
            <p:ph type="title"/>
          </p:nvPr>
        </p:nvSpPr>
        <p:spPr>
          <a:xfrm>
            <a:off x="4986130" y="431387"/>
            <a:ext cx="4475922" cy="668543"/>
          </a:xfrm>
        </p:spPr>
        <p:txBody>
          <a:bodyPr>
            <a:normAutofit fontScale="90000"/>
          </a:bodyPr>
          <a:lstStyle/>
          <a:p>
            <a:r>
              <a:rPr lang="en-US" b="0" i="0" dirty="0">
                <a:solidFill>
                  <a:srgbClr val="374151"/>
                </a:solidFill>
                <a:effectLst/>
                <a:latin typeface="Söhne"/>
              </a:rPr>
              <a:t>Victim’s Email</a:t>
            </a:r>
            <a:endParaRPr lang="en-US" dirty="0"/>
          </a:p>
        </p:txBody>
      </p:sp>
      <p:pic>
        <p:nvPicPr>
          <p:cNvPr id="11" name="Picture 6" descr="Picture">
            <a:extLst>
              <a:ext uri="{FF2B5EF4-FFF2-40B4-BE49-F238E27FC236}">
                <a16:creationId xmlns:a16="http://schemas.microsoft.com/office/drawing/2014/main" id="{B84FA2D0-5948-2721-0D82-135EC17893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3156" y="1229932"/>
            <a:ext cx="6291470" cy="509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11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631FB-BB1F-97B0-E622-854A0F488C83}"/>
              </a:ext>
            </a:extLst>
          </p:cNvPr>
          <p:cNvPicPr>
            <a:picLocks noChangeAspect="1"/>
          </p:cNvPicPr>
          <p:nvPr/>
        </p:nvPicPr>
        <p:blipFill rotWithShape="1">
          <a:blip r:embed="rId2"/>
          <a:srcRect r="19010" b="22471"/>
          <a:stretch/>
        </p:blipFill>
        <p:spPr>
          <a:xfrm>
            <a:off x="0" y="1734585"/>
            <a:ext cx="9322598" cy="5017398"/>
          </a:xfrm>
          <a:prstGeom prst="rect">
            <a:avLst/>
          </a:prstGeom>
        </p:spPr>
      </p:pic>
      <p:cxnSp>
        <p:nvCxnSpPr>
          <p:cNvPr id="6" name="Straight Arrow Connector 5">
            <a:extLst>
              <a:ext uri="{FF2B5EF4-FFF2-40B4-BE49-F238E27FC236}">
                <a16:creationId xmlns:a16="http://schemas.microsoft.com/office/drawing/2014/main" id="{F5856D1A-5F5B-E854-6E4A-55B3787BEB77}"/>
              </a:ext>
            </a:extLst>
          </p:cNvPr>
          <p:cNvCxnSpPr>
            <a:cxnSpLocks/>
          </p:cNvCxnSpPr>
          <p:nvPr/>
        </p:nvCxnSpPr>
        <p:spPr>
          <a:xfrm flipV="1">
            <a:off x="954157" y="2107096"/>
            <a:ext cx="901146" cy="163001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Title 1">
            <a:extLst>
              <a:ext uri="{FF2B5EF4-FFF2-40B4-BE49-F238E27FC236}">
                <a16:creationId xmlns:a16="http://schemas.microsoft.com/office/drawing/2014/main" id="{78E15050-B982-0CDB-2446-48B4945D66A4}"/>
              </a:ext>
            </a:extLst>
          </p:cNvPr>
          <p:cNvSpPr>
            <a:spLocks noGrp="1"/>
          </p:cNvSpPr>
          <p:nvPr>
            <p:ph type="title"/>
          </p:nvPr>
        </p:nvSpPr>
        <p:spPr>
          <a:xfrm>
            <a:off x="573156" y="378379"/>
            <a:ext cx="4475922" cy="1092614"/>
          </a:xfrm>
        </p:spPr>
        <p:txBody>
          <a:bodyPr/>
          <a:lstStyle/>
          <a:p>
            <a:r>
              <a:rPr lang="en-US" b="0" i="0" dirty="0">
                <a:solidFill>
                  <a:srgbClr val="374151"/>
                </a:solidFill>
                <a:effectLst/>
                <a:latin typeface="Söhne"/>
              </a:rPr>
              <a:t>Victim’s desktop</a:t>
            </a:r>
            <a:endParaRPr lang="en-US" dirty="0"/>
          </a:p>
        </p:txBody>
      </p:sp>
    </p:spTree>
    <p:extLst>
      <p:ext uri="{BB962C8B-B14F-4D97-AF65-F5344CB8AC3E}">
        <p14:creationId xmlns:p14="http://schemas.microsoft.com/office/powerpoint/2010/main" val="96855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F6475-E180-768F-520A-3859414B2B52}"/>
              </a:ext>
            </a:extLst>
          </p:cNvPr>
          <p:cNvPicPr>
            <a:picLocks noChangeAspect="1"/>
          </p:cNvPicPr>
          <p:nvPr/>
        </p:nvPicPr>
        <p:blipFill rotWithShape="1">
          <a:blip r:embed="rId2"/>
          <a:srcRect r="20101" b="-1002"/>
          <a:stretch/>
        </p:blipFill>
        <p:spPr>
          <a:xfrm>
            <a:off x="463826" y="264834"/>
            <a:ext cx="9104244" cy="6470538"/>
          </a:xfrm>
          <a:prstGeom prst="rect">
            <a:avLst/>
          </a:prstGeom>
        </p:spPr>
      </p:pic>
      <p:cxnSp>
        <p:nvCxnSpPr>
          <p:cNvPr id="6" name="Straight Arrow Connector 5">
            <a:extLst>
              <a:ext uri="{FF2B5EF4-FFF2-40B4-BE49-F238E27FC236}">
                <a16:creationId xmlns:a16="http://schemas.microsoft.com/office/drawing/2014/main" id="{F0487BAB-385E-AB82-7CCA-C07B448F36C7}"/>
              </a:ext>
            </a:extLst>
          </p:cNvPr>
          <p:cNvCxnSpPr>
            <a:cxnSpLocks/>
          </p:cNvCxnSpPr>
          <p:nvPr/>
        </p:nvCxnSpPr>
        <p:spPr>
          <a:xfrm flipH="1">
            <a:off x="5870713" y="4028661"/>
            <a:ext cx="4412974" cy="109993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5806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F5C3F81-9EC6-9DF5-6DFA-1C53BECE2335}"/>
              </a:ext>
            </a:extLst>
          </p:cNvPr>
          <p:cNvSpPr/>
          <p:nvPr/>
        </p:nvSpPr>
        <p:spPr>
          <a:xfrm>
            <a:off x="530086" y="1136512"/>
            <a:ext cx="4346713" cy="639279"/>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A4FB0E4-2C05-B7CA-6340-5BD02FD43B36}"/>
              </a:ext>
            </a:extLst>
          </p:cNvPr>
          <p:cNvSpPr>
            <a:spLocks noGrp="1"/>
          </p:cNvSpPr>
          <p:nvPr>
            <p:ph idx="1"/>
          </p:nvPr>
        </p:nvSpPr>
        <p:spPr>
          <a:xfrm>
            <a:off x="634450" y="1136511"/>
            <a:ext cx="5257800" cy="3872811"/>
          </a:xfrm>
        </p:spPr>
        <p:txBody>
          <a:bodyPr>
            <a:normAutofit fontScale="92500" lnSpcReduction="20000"/>
          </a:bodyPr>
          <a:lstStyle/>
          <a:p>
            <a:pPr marL="0" indent="0">
              <a:lnSpc>
                <a:spcPct val="150000"/>
              </a:lnSpc>
              <a:buNone/>
            </a:pPr>
            <a:r>
              <a:rPr lang="en-US" b="1" i="0" dirty="0">
                <a:solidFill>
                  <a:schemeClr val="accent2">
                    <a:lumMod val="75000"/>
                  </a:schemeClr>
                </a:solidFill>
                <a:effectLst/>
                <a:latin typeface="CiscoSans"/>
              </a:rPr>
              <a:t>Cyber Security</a:t>
            </a:r>
          </a:p>
          <a:p>
            <a:pPr marL="0" indent="0">
              <a:lnSpc>
                <a:spcPct val="150000"/>
              </a:lnSpc>
              <a:buNone/>
            </a:pPr>
            <a:r>
              <a:rPr lang="en-US" sz="2600" b="0" i="0" dirty="0">
                <a:solidFill>
                  <a:srgbClr val="4D4C4C"/>
                </a:solidFill>
                <a:effectLst/>
                <a:latin typeface="CiscoSans"/>
              </a:rPr>
              <a:t>Practice of protecting from digital attacks </a:t>
            </a:r>
          </a:p>
          <a:p>
            <a:pPr lvl="1">
              <a:lnSpc>
                <a:spcPct val="150000"/>
              </a:lnSpc>
            </a:pPr>
            <a:r>
              <a:rPr lang="en-US" b="0" i="0" dirty="0">
                <a:solidFill>
                  <a:srgbClr val="4D4C4C"/>
                </a:solidFill>
                <a:effectLst/>
                <a:latin typeface="CiscoSans"/>
              </a:rPr>
              <a:t>Systems </a:t>
            </a:r>
          </a:p>
          <a:p>
            <a:pPr lvl="1">
              <a:lnSpc>
                <a:spcPct val="150000"/>
              </a:lnSpc>
            </a:pPr>
            <a:r>
              <a:rPr lang="en-US" b="0" i="0" dirty="0">
                <a:solidFill>
                  <a:srgbClr val="4D4C4C"/>
                </a:solidFill>
                <a:effectLst/>
                <a:latin typeface="CiscoSans"/>
              </a:rPr>
              <a:t>Networks </a:t>
            </a:r>
          </a:p>
          <a:p>
            <a:pPr lvl="1">
              <a:lnSpc>
                <a:spcPct val="150000"/>
              </a:lnSpc>
            </a:pPr>
            <a:r>
              <a:rPr lang="en-US" b="0" i="0" dirty="0">
                <a:solidFill>
                  <a:srgbClr val="4D4C4C"/>
                </a:solidFill>
                <a:effectLst/>
                <a:latin typeface="CiscoSans"/>
              </a:rPr>
              <a:t>Programs </a:t>
            </a:r>
          </a:p>
          <a:p>
            <a:pPr lvl="1">
              <a:lnSpc>
                <a:spcPct val="150000"/>
              </a:lnSpc>
            </a:pPr>
            <a:r>
              <a:rPr lang="en-US" b="0" i="0" dirty="0">
                <a:solidFill>
                  <a:srgbClr val="4D4C4C"/>
                </a:solidFill>
                <a:effectLst/>
                <a:latin typeface="CiscoSans"/>
              </a:rPr>
              <a:t>Database</a:t>
            </a:r>
          </a:p>
        </p:txBody>
      </p:sp>
      <p:cxnSp>
        <p:nvCxnSpPr>
          <p:cNvPr id="7" name="Straight Connector 6">
            <a:extLst>
              <a:ext uri="{FF2B5EF4-FFF2-40B4-BE49-F238E27FC236}">
                <a16:creationId xmlns:a16="http://schemas.microsoft.com/office/drawing/2014/main" id="{86D9F007-DE48-F914-3BC6-BF564093ACEC}"/>
              </a:ext>
            </a:extLst>
          </p:cNvPr>
          <p:cNvCxnSpPr>
            <a:cxnSpLocks/>
          </p:cNvCxnSpPr>
          <p:nvPr/>
        </p:nvCxnSpPr>
        <p:spPr>
          <a:xfrm>
            <a:off x="5658679" y="1343508"/>
            <a:ext cx="0" cy="345881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34AA0AC-6E73-BFAA-A54F-D7DEC44429D7}"/>
              </a:ext>
            </a:extLst>
          </p:cNvPr>
          <p:cNvSpPr/>
          <p:nvPr/>
        </p:nvSpPr>
        <p:spPr>
          <a:xfrm>
            <a:off x="6569766" y="1136512"/>
            <a:ext cx="4346713" cy="639279"/>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990D44A7-8971-2909-BC4E-14D44052D590}"/>
              </a:ext>
            </a:extLst>
          </p:cNvPr>
          <p:cNvSpPr txBox="1"/>
          <p:nvPr/>
        </p:nvSpPr>
        <p:spPr>
          <a:xfrm>
            <a:off x="6660878" y="1096755"/>
            <a:ext cx="5257800" cy="2999283"/>
          </a:xfrm>
          <a:prstGeom prst="rect">
            <a:avLst/>
          </a:prstGeom>
          <a:noFill/>
        </p:spPr>
        <p:txBody>
          <a:bodyPr wrap="square">
            <a:spAutoFit/>
          </a:bodyPr>
          <a:lstStyle/>
          <a:p>
            <a:pPr marL="0" indent="0">
              <a:lnSpc>
                <a:spcPct val="150000"/>
              </a:lnSpc>
              <a:buNone/>
            </a:pPr>
            <a:r>
              <a:rPr lang="en-US" sz="2600" b="1" dirty="0">
                <a:solidFill>
                  <a:schemeClr val="accent2">
                    <a:lumMod val="75000"/>
                  </a:schemeClr>
                </a:solidFill>
                <a:latin typeface="CiscoSans"/>
              </a:rPr>
              <a:t>Cyber Attack</a:t>
            </a:r>
          </a:p>
          <a:p>
            <a:pPr marL="800100" lvl="1" indent="-342900">
              <a:lnSpc>
                <a:spcPct val="150000"/>
              </a:lnSpc>
              <a:buFont typeface="Arial" panose="020B0604020202020204" pitchFamily="34" charset="0"/>
              <a:buChar char="•"/>
            </a:pPr>
            <a:r>
              <a:rPr lang="en-US" sz="2000" dirty="0">
                <a:solidFill>
                  <a:srgbClr val="4D4C4C"/>
                </a:solidFill>
                <a:latin typeface="CiscoSans"/>
              </a:rPr>
              <a:t>Aimed at accessing, changing, or destroying sensitive information</a:t>
            </a:r>
          </a:p>
          <a:p>
            <a:pPr marL="800100" lvl="1" indent="-342900">
              <a:lnSpc>
                <a:spcPct val="150000"/>
              </a:lnSpc>
              <a:buFont typeface="Arial" panose="020B0604020202020204" pitchFamily="34" charset="0"/>
              <a:buChar char="•"/>
            </a:pPr>
            <a:r>
              <a:rPr lang="en-US" sz="2000" dirty="0">
                <a:solidFill>
                  <a:srgbClr val="4D4C4C"/>
                </a:solidFill>
                <a:latin typeface="CiscoSans"/>
              </a:rPr>
              <a:t>Extorting money from users via ransomware</a:t>
            </a:r>
          </a:p>
          <a:p>
            <a:pPr marL="800100" lvl="1" indent="-342900">
              <a:lnSpc>
                <a:spcPct val="150000"/>
              </a:lnSpc>
              <a:buFont typeface="Arial" panose="020B0604020202020204" pitchFamily="34" charset="0"/>
              <a:buChar char="•"/>
            </a:pPr>
            <a:r>
              <a:rPr lang="en-US" sz="2000" dirty="0">
                <a:solidFill>
                  <a:srgbClr val="4D4C4C"/>
                </a:solidFill>
                <a:latin typeface="CiscoSans"/>
              </a:rPr>
              <a:t>Interrupting normal business processes.</a:t>
            </a:r>
          </a:p>
        </p:txBody>
      </p:sp>
    </p:spTree>
    <p:extLst>
      <p:ext uri="{BB962C8B-B14F-4D97-AF65-F5344CB8AC3E}">
        <p14:creationId xmlns:p14="http://schemas.microsoft.com/office/powerpoint/2010/main" val="702758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6" name="Picture 12" descr="Image">
            <a:extLst>
              <a:ext uri="{FF2B5EF4-FFF2-40B4-BE49-F238E27FC236}">
                <a16:creationId xmlns:a16="http://schemas.microsoft.com/office/drawing/2014/main" id="{E538912C-DA11-45DE-6C07-785E38D54C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85" b="28935"/>
          <a:stretch/>
        </p:blipFill>
        <p:spPr bwMode="auto">
          <a:xfrm>
            <a:off x="46811" y="3866321"/>
            <a:ext cx="3702532" cy="2845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C8D6F3EB-0304-8FB1-06D0-46B721B70A54}"/>
              </a:ext>
            </a:extLst>
          </p:cNvPr>
          <p:cNvSpPr>
            <a:spLocks noGrp="1"/>
          </p:cNvSpPr>
          <p:nvPr>
            <p:ph idx="1"/>
          </p:nvPr>
        </p:nvSpPr>
        <p:spPr>
          <a:xfrm>
            <a:off x="838199" y="339752"/>
            <a:ext cx="10515600" cy="891071"/>
          </a:xfrm>
        </p:spPr>
        <p:txBody>
          <a:bodyPr>
            <a:normAutofit/>
          </a:bodyPr>
          <a:lstStyle/>
          <a:p>
            <a:pPr algn="l"/>
            <a:r>
              <a:rPr lang="en-US" sz="2000" i="0" dirty="0">
                <a:solidFill>
                  <a:srgbClr val="000000"/>
                </a:solidFill>
                <a:effectLst/>
                <a:cs typeface="Rubik" panose="02000604000000020004" pitchFamily="2" charset="-79"/>
                <a:hlinkClick r:id="rId3"/>
              </a:rPr>
              <a:t>Man tricked by a fake KYC message, lost more than 8 lakh after he clicked on a suspicious link</a:t>
            </a:r>
            <a:endParaRPr lang="en-US" sz="2000" i="0" dirty="0">
              <a:solidFill>
                <a:srgbClr val="000000"/>
              </a:solidFill>
              <a:effectLst/>
              <a:cs typeface="Rubik" panose="02000604000000020004" pitchFamily="2" charset="-79"/>
            </a:endParaRPr>
          </a:p>
          <a:p>
            <a:r>
              <a:rPr lang="en-US" sz="2000" dirty="0">
                <a:solidFill>
                  <a:srgbClr val="000000"/>
                </a:solidFill>
                <a:cs typeface="Rubik" panose="02000604000000020004" pitchFamily="2" charset="-79"/>
                <a:hlinkClick r:id="rId4"/>
              </a:rPr>
              <a:t>KYC update fraud: Udupi resident loses ₹3.9 lakh</a:t>
            </a:r>
            <a:endParaRPr lang="en-US" sz="2000" dirty="0">
              <a:solidFill>
                <a:srgbClr val="000000"/>
              </a:solidFill>
              <a:cs typeface="Rubik" panose="02000604000000020004" pitchFamily="2" charset="-79"/>
            </a:endParaRPr>
          </a:p>
          <a:p>
            <a:pPr algn="l"/>
            <a:endParaRPr lang="en-US" sz="2000" i="0" dirty="0">
              <a:solidFill>
                <a:srgbClr val="000000"/>
              </a:solidFill>
              <a:effectLst/>
              <a:cs typeface="Rubik" panose="02000604000000020004" pitchFamily="2" charset="-79"/>
            </a:endParaRPr>
          </a:p>
        </p:txBody>
      </p:sp>
      <p:pic>
        <p:nvPicPr>
          <p:cNvPr id="11266" name="Picture 2" descr="What is KYC in Paytm &amp; Beware of KYC Fraud SMS &amp; Calls">
            <a:extLst>
              <a:ext uri="{FF2B5EF4-FFF2-40B4-BE49-F238E27FC236}">
                <a16:creationId xmlns:a16="http://schemas.microsoft.com/office/drawing/2014/main" id="{B958F20C-8838-0E80-10C4-BA6BC9D272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786"/>
          <a:stretch/>
        </p:blipFill>
        <p:spPr bwMode="auto">
          <a:xfrm>
            <a:off x="480391" y="1266561"/>
            <a:ext cx="4144617" cy="1579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8" name="Picture 4" descr="The scam starts with a SMS claiming to be from SBI asking you to verify your KYC details online">
            <a:extLst>
              <a:ext uri="{FF2B5EF4-FFF2-40B4-BE49-F238E27FC236}">
                <a16:creationId xmlns:a16="http://schemas.microsoft.com/office/drawing/2014/main" id="{BF6EF738-C66D-5788-706F-3E2D5D678F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82" t="26889" r="39913" b="36270"/>
          <a:stretch/>
        </p:blipFill>
        <p:spPr bwMode="auto">
          <a:xfrm>
            <a:off x="7451035" y="761085"/>
            <a:ext cx="3226903" cy="130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40E1A2C-8788-BD6D-47E4-73B1024261F0}"/>
              </a:ext>
            </a:extLst>
          </p:cNvPr>
          <p:cNvPicPr>
            <a:picLocks noChangeAspect="1"/>
          </p:cNvPicPr>
          <p:nvPr/>
        </p:nvPicPr>
        <p:blipFill>
          <a:blip r:embed="rId7"/>
          <a:stretch>
            <a:fillRect/>
          </a:stretch>
        </p:blipFill>
        <p:spPr>
          <a:xfrm>
            <a:off x="4423471" y="2100257"/>
            <a:ext cx="7617257" cy="4618164"/>
          </a:xfrm>
          <a:prstGeom prst="rect">
            <a:avLst/>
          </a:prstGeom>
          <a:solidFill>
            <a:srgbClr val="FFFFFF">
              <a:shade val="85000"/>
            </a:srgbClr>
          </a:solidFill>
          <a:ln w="12700" cap="sq">
            <a:solidFill>
              <a:srgbClr val="FF0000"/>
            </a:solidFill>
            <a:prstDash val="dash"/>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237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n clicking the link, you will be directed to a website that looks like the official SBI website">
            <a:extLst>
              <a:ext uri="{FF2B5EF4-FFF2-40B4-BE49-F238E27FC236}">
                <a16:creationId xmlns:a16="http://schemas.microsoft.com/office/drawing/2014/main" id="{24529553-967C-AAA4-7FAE-0C3DE86FC7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3" t="3519" r="9513" b="7357"/>
          <a:stretch/>
        </p:blipFill>
        <p:spPr bwMode="auto">
          <a:xfrm>
            <a:off x="159026" y="463825"/>
            <a:ext cx="3622853" cy="2292140"/>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2" name="Picture 4" descr="The fake SBI website will ask for these personal details">
            <a:extLst>
              <a:ext uri="{FF2B5EF4-FFF2-40B4-BE49-F238E27FC236}">
                <a16:creationId xmlns:a16="http://schemas.microsoft.com/office/drawing/2014/main" id="{55678484-CEB2-47C9-3ABE-D12F73BE09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7" t="5005" r="8677" b="7109"/>
          <a:stretch/>
        </p:blipFill>
        <p:spPr bwMode="auto">
          <a:xfrm>
            <a:off x="4243200" y="463825"/>
            <a:ext cx="4041914" cy="2292140"/>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294" name="Picture 6" descr="​If you click on ‘Continue to login’ button you will be asked to enter your SBI banking details">
            <a:extLst>
              <a:ext uri="{FF2B5EF4-FFF2-40B4-BE49-F238E27FC236}">
                <a16:creationId xmlns:a16="http://schemas.microsoft.com/office/drawing/2014/main" id="{65AD35BD-F0F9-E188-F1F7-941075F52A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29" r="20491" b="3759"/>
          <a:stretch/>
        </p:blipFill>
        <p:spPr bwMode="auto">
          <a:xfrm>
            <a:off x="8693425" y="463825"/>
            <a:ext cx="3392557" cy="3393044"/>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20730D6D-0655-B147-C958-2EC486410054}"/>
              </a:ext>
            </a:extLst>
          </p:cNvPr>
          <p:cNvSpPr/>
          <p:nvPr/>
        </p:nvSpPr>
        <p:spPr>
          <a:xfrm>
            <a:off x="3644350" y="463825"/>
            <a:ext cx="672991" cy="41033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08F60249-5973-6FA8-85D4-ED0F0FE86F2D}"/>
              </a:ext>
            </a:extLst>
          </p:cNvPr>
          <p:cNvSpPr/>
          <p:nvPr/>
        </p:nvSpPr>
        <p:spPr>
          <a:xfrm>
            <a:off x="8163339" y="463824"/>
            <a:ext cx="672991" cy="41033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6" name="Picture 8" descr="​You will get redirected to the same OTP page once the details have been taken">
            <a:extLst>
              <a:ext uri="{FF2B5EF4-FFF2-40B4-BE49-F238E27FC236}">
                <a16:creationId xmlns:a16="http://schemas.microsoft.com/office/drawing/2014/main" id="{7A55E9DB-E75D-AE7C-BC58-EB8DBB687F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0" r="4513" b="7897"/>
          <a:stretch/>
        </p:blipFill>
        <p:spPr bwMode="auto">
          <a:xfrm>
            <a:off x="2686071" y="3430760"/>
            <a:ext cx="5247861" cy="3049547"/>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rrow: Right 5">
            <a:extLst>
              <a:ext uri="{FF2B5EF4-FFF2-40B4-BE49-F238E27FC236}">
                <a16:creationId xmlns:a16="http://schemas.microsoft.com/office/drawing/2014/main" id="{59E83B1D-EB64-3B4D-F20B-C893C82253BF}"/>
              </a:ext>
            </a:extLst>
          </p:cNvPr>
          <p:cNvSpPr/>
          <p:nvPr/>
        </p:nvSpPr>
        <p:spPr>
          <a:xfrm rot="10800000">
            <a:off x="7765774" y="3471488"/>
            <a:ext cx="1070555" cy="41033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30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C8D6A-E359-01E9-D024-24C58686F7D9}"/>
              </a:ext>
            </a:extLst>
          </p:cNvPr>
          <p:cNvSpPr>
            <a:spLocks noGrp="1"/>
          </p:cNvSpPr>
          <p:nvPr>
            <p:ph idx="1"/>
          </p:nvPr>
        </p:nvSpPr>
        <p:spPr>
          <a:xfrm>
            <a:off x="3806687" y="2937082"/>
            <a:ext cx="3203713" cy="983836"/>
          </a:xfrm>
        </p:spPr>
        <p:txBody>
          <a:bodyPr/>
          <a:lstStyle/>
          <a:p>
            <a:pPr marL="0" indent="0">
              <a:buNone/>
            </a:pPr>
            <a:r>
              <a:rPr lang="en-US" dirty="0">
                <a:hlinkClick r:id="rId2"/>
              </a:rPr>
              <a:t>fraud-call.html</a:t>
            </a:r>
            <a:endParaRPr lang="en-US" dirty="0"/>
          </a:p>
        </p:txBody>
      </p:sp>
    </p:spTree>
    <p:extLst>
      <p:ext uri="{BB962C8B-B14F-4D97-AF65-F5344CB8AC3E}">
        <p14:creationId xmlns:p14="http://schemas.microsoft.com/office/powerpoint/2010/main" val="3000040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0BE0F-CD52-53BA-0709-6CF91745D1F0}"/>
              </a:ext>
            </a:extLst>
          </p:cNvPr>
          <p:cNvPicPr>
            <a:picLocks noChangeAspect="1"/>
          </p:cNvPicPr>
          <p:nvPr/>
        </p:nvPicPr>
        <p:blipFill>
          <a:blip r:embed="rId2"/>
          <a:stretch>
            <a:fillRect/>
          </a:stretch>
        </p:blipFill>
        <p:spPr>
          <a:xfrm>
            <a:off x="1311966" y="1156942"/>
            <a:ext cx="10515600" cy="5440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1890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E535-84C2-C13E-F886-BD3419EE5F0A}"/>
              </a:ext>
            </a:extLst>
          </p:cNvPr>
          <p:cNvSpPr>
            <a:spLocks noGrp="1"/>
          </p:cNvSpPr>
          <p:nvPr>
            <p:ph type="title"/>
          </p:nvPr>
        </p:nvSpPr>
        <p:spPr>
          <a:xfrm>
            <a:off x="838200" y="543338"/>
            <a:ext cx="10515600" cy="569845"/>
          </a:xfrm>
        </p:spPr>
        <p:txBody>
          <a:bodyPr vert="horz" lIns="91440" tIns="45720" rIns="91440" bIns="45720" rtlCol="0" anchor="ctr">
            <a:noAutofit/>
          </a:bodyPr>
          <a:lstStyle/>
          <a:p>
            <a:r>
              <a:rPr lang="en-US" sz="3600" b="1" dirty="0">
                <a:solidFill>
                  <a:srgbClr val="0070C0"/>
                </a:solidFill>
              </a:rPr>
              <a:t>Identifying Scam Websites</a:t>
            </a:r>
          </a:p>
        </p:txBody>
      </p:sp>
      <p:sp>
        <p:nvSpPr>
          <p:cNvPr id="3" name="Content Placeholder 2">
            <a:extLst>
              <a:ext uri="{FF2B5EF4-FFF2-40B4-BE49-F238E27FC236}">
                <a16:creationId xmlns:a16="http://schemas.microsoft.com/office/drawing/2014/main" id="{ED1A8EDF-7B37-3A9D-20DA-484C3F4BE85E}"/>
              </a:ext>
            </a:extLst>
          </p:cNvPr>
          <p:cNvSpPr>
            <a:spLocks noGrp="1"/>
          </p:cNvSpPr>
          <p:nvPr>
            <p:ph idx="1"/>
          </p:nvPr>
        </p:nvSpPr>
        <p:spPr>
          <a:xfrm>
            <a:off x="838200" y="1414806"/>
            <a:ext cx="10515600" cy="4495663"/>
          </a:xfrm>
        </p:spPr>
        <p:txBody>
          <a:bodyPr vert="horz" lIns="91440" tIns="45720" rIns="91440" bIns="45720" rtlCol="0">
            <a:normAutofit lnSpcReduction="10000"/>
          </a:bodyPr>
          <a:lstStyle/>
          <a:p>
            <a:pPr>
              <a:lnSpc>
                <a:spcPct val="150000"/>
              </a:lnSpc>
            </a:pPr>
            <a:r>
              <a:rPr lang="en-US" sz="2400" b="1" dirty="0">
                <a:solidFill>
                  <a:schemeClr val="accent4">
                    <a:lumMod val="75000"/>
                  </a:schemeClr>
                </a:solidFill>
                <a:latin typeface="Söhne"/>
              </a:rPr>
              <a:t>Suspicious URLs</a:t>
            </a:r>
            <a:endParaRPr lang="en-US" sz="2400" dirty="0">
              <a:solidFill>
                <a:srgbClr val="374151"/>
              </a:solidFill>
              <a:latin typeface="Söhne"/>
            </a:endParaRPr>
          </a:p>
          <a:p>
            <a:pPr>
              <a:lnSpc>
                <a:spcPct val="150000"/>
              </a:lnSpc>
            </a:pPr>
            <a:r>
              <a:rPr lang="en-US" sz="2400" b="1" dirty="0">
                <a:solidFill>
                  <a:schemeClr val="accent4">
                    <a:lumMod val="75000"/>
                  </a:schemeClr>
                </a:solidFill>
                <a:latin typeface="Söhne"/>
              </a:rPr>
              <a:t>Look for a lock </a:t>
            </a:r>
            <a:r>
              <a:rPr lang="en-US" sz="1600" b="1" i="0" dirty="0">
                <a:effectLst/>
                <a:latin typeface="roboto" panose="02000000000000000000" pitchFamily="2" charset="0"/>
              </a:rPr>
              <a:t>(Legitimate SSL/TLS certificates)</a:t>
            </a:r>
            <a:endParaRPr lang="en-US" sz="2400" b="1" dirty="0">
              <a:solidFill>
                <a:schemeClr val="accent4">
                  <a:lumMod val="75000"/>
                </a:schemeClr>
              </a:solidFill>
              <a:latin typeface="Söhne"/>
            </a:endParaRPr>
          </a:p>
          <a:p>
            <a:pPr lvl="1">
              <a:lnSpc>
                <a:spcPct val="100000"/>
              </a:lnSpc>
            </a:pPr>
            <a:r>
              <a:rPr lang="en-US" sz="1600" dirty="0">
                <a:solidFill>
                  <a:srgbClr val="4D4E56"/>
                </a:solidFill>
                <a:latin typeface="Inter"/>
              </a:rPr>
              <a:t>Half of all Phishing Sites Now Have the Padlock </a:t>
            </a:r>
          </a:p>
          <a:p>
            <a:pPr lvl="1">
              <a:lnSpc>
                <a:spcPct val="100000"/>
              </a:lnSpc>
            </a:pPr>
            <a:r>
              <a:rPr lang="en-US" sz="1600" dirty="0">
                <a:solidFill>
                  <a:srgbClr val="4D4E56"/>
                </a:solidFill>
                <a:latin typeface="Inter"/>
              </a:rPr>
              <a:t>see the domain in the certificate details, which would reveal the website’s actual domain (</a:t>
            </a:r>
            <a:r>
              <a:rPr lang="en-US" sz="1600" i="1" dirty="0">
                <a:solidFill>
                  <a:srgbClr val="4D4E56"/>
                </a:solidFill>
                <a:latin typeface="Inter"/>
              </a:rPr>
              <a:t>details</a:t>
            </a:r>
            <a:r>
              <a:rPr lang="en-US" sz="1600" dirty="0">
                <a:solidFill>
                  <a:srgbClr val="4D4E56"/>
                </a:solidFill>
                <a:latin typeface="Inter"/>
              </a:rPr>
              <a:t>&gt;</a:t>
            </a:r>
            <a:r>
              <a:rPr lang="en-US" sz="1600" i="1" dirty="0">
                <a:solidFill>
                  <a:srgbClr val="4D4E56"/>
                </a:solidFill>
                <a:latin typeface="Inter"/>
              </a:rPr>
              <a:t>subject</a:t>
            </a:r>
            <a:r>
              <a:rPr lang="en-US" sz="1600" dirty="0">
                <a:solidFill>
                  <a:srgbClr val="4D4E56"/>
                </a:solidFill>
                <a:latin typeface="Inter"/>
              </a:rPr>
              <a:t>)</a:t>
            </a:r>
          </a:p>
          <a:p>
            <a:pPr lvl="1">
              <a:lnSpc>
                <a:spcPct val="110000"/>
              </a:lnSpc>
            </a:pPr>
            <a:r>
              <a:rPr lang="en-US" sz="1600" dirty="0">
                <a:solidFill>
                  <a:srgbClr val="4D4E56"/>
                </a:solidFill>
                <a:latin typeface="Inter"/>
              </a:rPr>
              <a:t>Check the domain age</a:t>
            </a:r>
          </a:p>
          <a:p>
            <a:pPr>
              <a:lnSpc>
                <a:spcPct val="110000"/>
              </a:lnSpc>
            </a:pPr>
            <a:r>
              <a:rPr lang="en-US" sz="2400" b="1" dirty="0">
                <a:solidFill>
                  <a:schemeClr val="accent4">
                    <a:lumMod val="75000"/>
                  </a:schemeClr>
                </a:solidFill>
                <a:latin typeface="Söhne"/>
              </a:rPr>
              <a:t>Poor Design and Content Unsecured Connections</a:t>
            </a:r>
          </a:p>
          <a:p>
            <a:pPr>
              <a:lnSpc>
                <a:spcPct val="150000"/>
              </a:lnSpc>
            </a:pPr>
            <a:r>
              <a:rPr lang="en-US" sz="2400" b="1" dirty="0">
                <a:solidFill>
                  <a:schemeClr val="accent4">
                    <a:lumMod val="75000"/>
                  </a:schemeClr>
                </a:solidFill>
                <a:latin typeface="Söhne"/>
              </a:rPr>
              <a:t>Unrealistic Offers </a:t>
            </a:r>
            <a:endParaRPr lang="en-US" sz="2400" dirty="0">
              <a:solidFill>
                <a:srgbClr val="374151"/>
              </a:solidFill>
              <a:latin typeface="Söhne"/>
            </a:endParaRPr>
          </a:p>
          <a:p>
            <a:pPr>
              <a:lnSpc>
                <a:spcPct val="150000"/>
              </a:lnSpc>
            </a:pPr>
            <a:r>
              <a:rPr lang="en-US" sz="2400" b="1" dirty="0">
                <a:solidFill>
                  <a:schemeClr val="accent4">
                    <a:lumMod val="75000"/>
                  </a:schemeClr>
                </a:solidFill>
                <a:latin typeface="Söhne"/>
              </a:rPr>
              <a:t>Limited Contact Information</a:t>
            </a:r>
          </a:p>
          <a:p>
            <a:pPr>
              <a:lnSpc>
                <a:spcPct val="150000"/>
              </a:lnSpc>
            </a:pPr>
            <a:r>
              <a:rPr lang="en-US" sz="2400" b="1" dirty="0">
                <a:solidFill>
                  <a:schemeClr val="accent4">
                    <a:lumMod val="75000"/>
                  </a:schemeClr>
                </a:solidFill>
                <a:latin typeface="Söhne"/>
              </a:rPr>
              <a:t> Use a website checker - </a:t>
            </a:r>
            <a:r>
              <a:rPr lang="en-US" sz="1600" b="0" i="0" u="none" strike="noStrike" dirty="0">
                <a:solidFill>
                  <a:srgbClr val="3E5FFF"/>
                </a:solidFill>
                <a:effectLst/>
                <a:latin typeface="Inter"/>
                <a:hlinkClick r:id="rId2"/>
              </a:rPr>
              <a:t>Google’s Safe Browsing Site Status</a:t>
            </a:r>
            <a:r>
              <a:rPr lang="en-US" sz="1600" b="0" i="0" dirty="0">
                <a:solidFill>
                  <a:srgbClr val="4D4E56"/>
                </a:solidFill>
                <a:effectLst/>
                <a:latin typeface="Inter"/>
              </a:rPr>
              <a:t> tool</a:t>
            </a:r>
            <a:endParaRPr lang="en-US" sz="2400" dirty="0">
              <a:solidFill>
                <a:srgbClr val="374151"/>
              </a:solidFill>
              <a:latin typeface="Söhne"/>
            </a:endParaRPr>
          </a:p>
        </p:txBody>
      </p:sp>
    </p:spTree>
    <p:extLst>
      <p:ext uri="{BB962C8B-B14F-4D97-AF65-F5344CB8AC3E}">
        <p14:creationId xmlns:p14="http://schemas.microsoft.com/office/powerpoint/2010/main" val="1494186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D48E-2E6E-AFFC-969D-9D2FCEC35F00}"/>
              </a:ext>
            </a:extLst>
          </p:cNvPr>
          <p:cNvSpPr>
            <a:spLocks noGrp="1"/>
          </p:cNvSpPr>
          <p:nvPr>
            <p:ph type="title"/>
          </p:nvPr>
        </p:nvSpPr>
        <p:spPr>
          <a:xfrm>
            <a:off x="838200" y="681037"/>
            <a:ext cx="10515600" cy="511659"/>
          </a:xfrm>
        </p:spPr>
        <p:txBody>
          <a:bodyPr vert="horz" lIns="91440" tIns="45720" rIns="91440" bIns="45720" rtlCol="0" anchor="ctr">
            <a:noAutofit/>
          </a:bodyPr>
          <a:lstStyle/>
          <a:p>
            <a:r>
              <a:rPr lang="en-US" sz="3600" b="1" dirty="0">
                <a:solidFill>
                  <a:srgbClr val="0070C0"/>
                </a:solidFill>
              </a:rPr>
              <a:t>How to protect yourself against cybercrime</a:t>
            </a:r>
          </a:p>
        </p:txBody>
      </p:sp>
      <p:sp>
        <p:nvSpPr>
          <p:cNvPr id="3" name="Content Placeholder 2">
            <a:extLst>
              <a:ext uri="{FF2B5EF4-FFF2-40B4-BE49-F238E27FC236}">
                <a16:creationId xmlns:a16="http://schemas.microsoft.com/office/drawing/2014/main" id="{76F6D1E1-F8FF-7A7F-D632-FF608687D65B}"/>
              </a:ext>
            </a:extLst>
          </p:cNvPr>
          <p:cNvSpPr>
            <a:spLocks noGrp="1"/>
          </p:cNvSpPr>
          <p:nvPr>
            <p:ph idx="1"/>
          </p:nvPr>
        </p:nvSpPr>
        <p:spPr>
          <a:xfrm>
            <a:off x="838200" y="1364974"/>
            <a:ext cx="10515600" cy="4811989"/>
          </a:xfrm>
        </p:spPr>
        <p:txBody>
          <a:bodyPr vert="horz" lIns="91440" tIns="45720" rIns="91440" bIns="45720" rtlCol="0">
            <a:normAutofit fontScale="77500" lnSpcReduction="20000"/>
          </a:bodyPr>
          <a:lstStyle/>
          <a:p>
            <a:pPr marL="457200" indent="-457200">
              <a:lnSpc>
                <a:spcPct val="150000"/>
              </a:lnSpc>
              <a:buFont typeface="+mj-lt"/>
              <a:buAutoNum type="arabicPeriod"/>
            </a:pPr>
            <a:r>
              <a:rPr lang="en-US" sz="2400" dirty="0">
                <a:solidFill>
                  <a:srgbClr val="374151"/>
                </a:solidFill>
                <a:latin typeface="Söhne"/>
              </a:rPr>
              <a:t>Use a secured internet connection</a:t>
            </a:r>
          </a:p>
          <a:p>
            <a:pPr marL="457200" indent="-457200">
              <a:lnSpc>
                <a:spcPct val="150000"/>
              </a:lnSpc>
              <a:buFont typeface="+mj-lt"/>
              <a:buAutoNum type="arabicPeriod"/>
            </a:pPr>
            <a:r>
              <a:rPr lang="en-US" sz="2400" dirty="0">
                <a:solidFill>
                  <a:srgbClr val="374151"/>
                </a:solidFill>
                <a:latin typeface="Söhne"/>
              </a:rPr>
              <a:t>Use Anti-virus</a:t>
            </a:r>
          </a:p>
          <a:p>
            <a:pPr marL="457200" indent="-457200">
              <a:lnSpc>
                <a:spcPct val="150000"/>
              </a:lnSpc>
              <a:buFont typeface="+mj-lt"/>
              <a:buAutoNum type="arabicPeriod"/>
            </a:pPr>
            <a:r>
              <a:rPr lang="en-US" sz="2400" dirty="0">
                <a:solidFill>
                  <a:srgbClr val="374151"/>
                </a:solidFill>
                <a:latin typeface="Söhne"/>
              </a:rPr>
              <a:t>Be cautious with unsolicited emails, text messages and phone calls</a:t>
            </a:r>
          </a:p>
          <a:p>
            <a:pPr marL="457200" indent="-457200">
              <a:lnSpc>
                <a:spcPct val="150000"/>
              </a:lnSpc>
              <a:buFont typeface="+mj-lt"/>
              <a:buAutoNum type="arabicPeriod"/>
            </a:pPr>
            <a:r>
              <a:rPr lang="en-US" sz="2400" dirty="0">
                <a:solidFill>
                  <a:srgbClr val="374151"/>
                </a:solidFill>
                <a:latin typeface="Söhne"/>
              </a:rPr>
              <a:t>Don’t save passwords as urged by browsers</a:t>
            </a:r>
          </a:p>
          <a:p>
            <a:pPr marL="457200" indent="-457200">
              <a:lnSpc>
                <a:spcPct val="150000"/>
              </a:lnSpc>
              <a:buFont typeface="+mj-lt"/>
              <a:buAutoNum type="arabicPeriod"/>
            </a:pPr>
            <a:r>
              <a:rPr lang="en-US" sz="2400" dirty="0">
                <a:solidFill>
                  <a:srgbClr val="374151"/>
                </a:solidFill>
                <a:latin typeface="Söhne"/>
              </a:rPr>
              <a:t>Use strong passwords</a:t>
            </a:r>
          </a:p>
          <a:p>
            <a:pPr marL="457200" indent="-457200">
              <a:lnSpc>
                <a:spcPct val="150000"/>
              </a:lnSpc>
              <a:buFont typeface="+mj-lt"/>
              <a:buAutoNum type="arabicPeriod"/>
            </a:pPr>
            <a:r>
              <a:rPr lang="en-US" sz="2400" dirty="0">
                <a:solidFill>
                  <a:srgbClr val="374151"/>
                </a:solidFill>
                <a:latin typeface="Söhne"/>
              </a:rPr>
              <a:t>Keep your software updated</a:t>
            </a:r>
          </a:p>
          <a:p>
            <a:pPr marL="457200" indent="-457200">
              <a:lnSpc>
                <a:spcPct val="150000"/>
              </a:lnSpc>
              <a:buFont typeface="+mj-lt"/>
              <a:buAutoNum type="arabicPeriod"/>
            </a:pPr>
            <a:r>
              <a:rPr lang="en-US" sz="2400" dirty="0">
                <a:solidFill>
                  <a:srgbClr val="374151"/>
                </a:solidFill>
                <a:latin typeface="Söhne"/>
              </a:rPr>
              <a:t>Manage your social media settings</a:t>
            </a:r>
          </a:p>
          <a:p>
            <a:pPr marL="457200" indent="-457200">
              <a:lnSpc>
                <a:spcPct val="150000"/>
              </a:lnSpc>
              <a:buFont typeface="+mj-lt"/>
              <a:buAutoNum type="arabicPeriod"/>
            </a:pPr>
            <a:r>
              <a:rPr lang="en-US" sz="2400" dirty="0">
                <a:solidFill>
                  <a:srgbClr val="374151"/>
                </a:solidFill>
                <a:latin typeface="Söhne"/>
              </a:rPr>
              <a:t>Strengthen your home network </a:t>
            </a:r>
          </a:p>
          <a:p>
            <a:pPr marL="457200" lvl="1" indent="0">
              <a:buNone/>
            </a:pPr>
            <a:r>
              <a:rPr lang="en-US" dirty="0">
                <a:solidFill>
                  <a:srgbClr val="00B050"/>
                </a:solidFill>
              </a:rPr>
              <a:t>strong encryption password + VPN (virtual private network)</a:t>
            </a:r>
          </a:p>
          <a:p>
            <a:pPr marL="457200" indent="-457200">
              <a:lnSpc>
                <a:spcPct val="150000"/>
              </a:lnSpc>
              <a:buFont typeface="+mj-lt"/>
              <a:buAutoNum type="arabicPeriod"/>
            </a:pPr>
            <a:r>
              <a:rPr lang="en-US" sz="2400" dirty="0">
                <a:solidFill>
                  <a:srgbClr val="374151"/>
                </a:solidFill>
                <a:latin typeface="Söhne"/>
              </a:rPr>
              <a:t>Keep an eye on the kids</a:t>
            </a:r>
          </a:p>
        </p:txBody>
      </p:sp>
    </p:spTree>
    <p:extLst>
      <p:ext uri="{BB962C8B-B14F-4D97-AF65-F5344CB8AC3E}">
        <p14:creationId xmlns:p14="http://schemas.microsoft.com/office/powerpoint/2010/main" val="261221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ybercrime Images – Browse 70,283 Stock Photos, Vectors, and ...">
            <a:extLst>
              <a:ext uri="{FF2B5EF4-FFF2-40B4-BE49-F238E27FC236}">
                <a16:creationId xmlns:a16="http://schemas.microsoft.com/office/drawing/2014/main" id="{37CF213F-358E-4E99-7CAC-3499F9231F5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22036"/>
            <a:ext cx="12192000" cy="688003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YBER CRIME AND INFORMATION ABOUT CONFUSION MATRIX AND IT'S TWO TYPES OF  ERRORS | by Malay Kaushik | Medium">
            <a:extLst>
              <a:ext uri="{FF2B5EF4-FFF2-40B4-BE49-F238E27FC236}">
                <a16:creationId xmlns:a16="http://schemas.microsoft.com/office/drawing/2014/main" id="{F64312B1-7973-6CA0-5A06-B6D47CE688CD}"/>
              </a:ext>
            </a:extLst>
          </p:cNvPr>
          <p:cNvPicPr>
            <a:picLocks noGrp="1" noChangeAspect="1" noChangeArrowheads="1"/>
          </p:cNvPicPr>
          <p:nvPr>
            <p:ph idx="1"/>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2689035" y="0"/>
            <a:ext cx="6813930" cy="6813930"/>
          </a:xfrm>
          <a:prstGeom prst="ellipse">
            <a:avLst/>
          </a:prstGeom>
          <a:ln w="3175"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009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AC63-ED20-2DF1-B3F3-25263821E85B}"/>
              </a:ext>
            </a:extLst>
          </p:cNvPr>
          <p:cNvSpPr>
            <a:spLocks noGrp="1"/>
          </p:cNvSpPr>
          <p:nvPr>
            <p:ph type="title"/>
          </p:nvPr>
        </p:nvSpPr>
        <p:spPr>
          <a:xfrm>
            <a:off x="0" y="636104"/>
            <a:ext cx="12192000" cy="5592418"/>
          </a:xfrm>
          <a:solidFill>
            <a:schemeClr val="accent3">
              <a:lumMod val="75000"/>
            </a:schemeClr>
          </a:solidFill>
        </p:spPr>
        <p:txBody>
          <a:bodyPr>
            <a:normAutofit/>
          </a:bodyPr>
          <a:lstStyle/>
          <a:p>
            <a:pPr algn="ctr"/>
            <a:r>
              <a:rPr lang="en-US" sz="8000" b="1" i="0" dirty="0">
                <a:solidFill>
                  <a:srgbClr val="FFFFFF"/>
                </a:solidFill>
                <a:effectLst/>
                <a:latin typeface="+mn-lt"/>
              </a:rPr>
              <a:t>Secure Coding</a:t>
            </a:r>
            <a:br>
              <a:rPr lang="en-US" b="1" i="0" dirty="0">
                <a:solidFill>
                  <a:srgbClr val="FFFFFF"/>
                </a:solidFill>
                <a:effectLst/>
                <a:latin typeface="+mn-lt"/>
              </a:rPr>
            </a:br>
            <a:r>
              <a:rPr lang="en-US" b="1" i="0" dirty="0">
                <a:solidFill>
                  <a:srgbClr val="FFFFFF"/>
                </a:solidFill>
                <a:effectLst/>
                <a:latin typeface="+mn-lt"/>
              </a:rPr>
              <a:t>Secure application development</a:t>
            </a:r>
            <a:br>
              <a:rPr lang="en-US" b="1" i="0" dirty="0">
                <a:solidFill>
                  <a:srgbClr val="FFFFFF"/>
                </a:solidFill>
                <a:effectLst/>
                <a:latin typeface="+mn-lt"/>
              </a:rPr>
            </a:br>
            <a:endParaRPr lang="en-US" dirty="0">
              <a:latin typeface="+mn-lt"/>
            </a:endParaRPr>
          </a:p>
        </p:txBody>
      </p:sp>
      <p:pic>
        <p:nvPicPr>
          <p:cNvPr id="14338" name="Picture 2" descr="App security icon from mobile development Vector Image">
            <a:extLst>
              <a:ext uri="{FF2B5EF4-FFF2-40B4-BE49-F238E27FC236}">
                <a16:creationId xmlns:a16="http://schemas.microsoft.com/office/drawing/2014/main" id="{45F6E59C-3DE6-AFDB-9667-D1F57D5FDFE5}"/>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b="27875"/>
          <a:stretch/>
        </p:blipFill>
        <p:spPr bwMode="auto">
          <a:xfrm>
            <a:off x="2497630" y="622574"/>
            <a:ext cx="7196739" cy="560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505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ore effective software development cyber security | Stepwise">
            <a:extLst>
              <a:ext uri="{FF2B5EF4-FFF2-40B4-BE49-F238E27FC236}">
                <a16:creationId xmlns:a16="http://schemas.microsoft.com/office/drawing/2014/main" id="{DF172F9E-EC6E-1E44-6F50-9161A502D20B}"/>
              </a:ext>
            </a:extLst>
          </p:cNvPr>
          <p:cNvPicPr>
            <a:picLocks noChangeAspect="1" noChangeArrowheads="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680DAF-4BF1-2298-1CA0-1E90E43CC627}"/>
              </a:ext>
            </a:extLst>
          </p:cNvPr>
          <p:cNvSpPr>
            <a:spLocks noGrp="1"/>
          </p:cNvSpPr>
          <p:nvPr>
            <p:ph type="title"/>
          </p:nvPr>
        </p:nvSpPr>
        <p:spPr>
          <a:xfrm>
            <a:off x="2137741" y="3283226"/>
            <a:ext cx="7399682" cy="1855304"/>
          </a:xfrm>
        </p:spPr>
        <p:txBody>
          <a:bodyPr>
            <a:normAutofit/>
          </a:bodyPr>
          <a:lstStyle/>
          <a:p>
            <a:pPr algn="ctr"/>
            <a:r>
              <a:rPr lang="en-US" sz="5400" b="0" i="0" dirty="0">
                <a:solidFill>
                  <a:srgbClr val="00B050"/>
                </a:solidFill>
                <a:effectLst>
                  <a:outerShdw blurRad="38100" dist="38100" dir="2700000" algn="tl">
                    <a:srgbClr val="000000">
                      <a:alpha val="43137"/>
                    </a:srgbClr>
                  </a:outerShdw>
                </a:effectLst>
                <a:latin typeface="+mn-lt"/>
              </a:rPr>
              <a:t>Risk assessment and vulnerability assessment</a:t>
            </a:r>
            <a:endParaRPr lang="en-US" sz="5400" dirty="0">
              <a:solidFill>
                <a:srgbClr val="00B050"/>
              </a:solidFill>
              <a:effectLst>
                <a:outerShdw blurRad="38100" dist="38100" dir="2700000" algn="tl">
                  <a:srgbClr val="000000">
                    <a:alpha val="43137"/>
                  </a:srgbClr>
                </a:outerShdw>
              </a:effectLst>
              <a:latin typeface="+mn-lt"/>
            </a:endParaRPr>
          </a:p>
        </p:txBody>
      </p:sp>
      <p:sp>
        <p:nvSpPr>
          <p:cNvPr id="4" name="Oval 3">
            <a:extLst>
              <a:ext uri="{FF2B5EF4-FFF2-40B4-BE49-F238E27FC236}">
                <a16:creationId xmlns:a16="http://schemas.microsoft.com/office/drawing/2014/main" id="{B879308D-A37D-B280-848F-5684EECCB8EA}"/>
              </a:ext>
            </a:extLst>
          </p:cNvPr>
          <p:cNvSpPr/>
          <p:nvPr/>
        </p:nvSpPr>
        <p:spPr>
          <a:xfrm>
            <a:off x="4929809" y="1272208"/>
            <a:ext cx="1815547" cy="1855304"/>
          </a:xfrm>
          <a:prstGeom prst="ellipse">
            <a:avLst/>
          </a:prstGeom>
          <a:solidFill>
            <a:srgbClr val="92D050">
              <a:alpha val="50196"/>
            </a:srgbClr>
          </a:solidFill>
          <a:ln>
            <a:noFill/>
          </a:ln>
          <a:effectLst>
            <a:glow rad="228600">
              <a:schemeClr val="accent3">
                <a:satMod val="175000"/>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1</a:t>
            </a:r>
          </a:p>
        </p:txBody>
      </p:sp>
    </p:spTree>
    <p:extLst>
      <p:ext uri="{BB962C8B-B14F-4D97-AF65-F5344CB8AC3E}">
        <p14:creationId xmlns:p14="http://schemas.microsoft.com/office/powerpoint/2010/main" val="461622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C9DE-A1B9-178F-EB64-F99CF27465D2}"/>
              </a:ext>
            </a:extLst>
          </p:cNvPr>
          <p:cNvSpPr>
            <a:spLocks noGrp="1"/>
          </p:cNvSpPr>
          <p:nvPr>
            <p:ph type="title"/>
          </p:nvPr>
        </p:nvSpPr>
        <p:spPr>
          <a:xfrm>
            <a:off x="838200" y="681037"/>
            <a:ext cx="6781800" cy="564667"/>
          </a:xfrm>
        </p:spPr>
        <p:txBody>
          <a:bodyPr vert="horz" lIns="91440" tIns="45720" rIns="91440" bIns="45720" rtlCol="0" anchor="ctr">
            <a:noAutofit/>
          </a:bodyPr>
          <a:lstStyle/>
          <a:p>
            <a:r>
              <a:rPr lang="en-US" sz="3600" b="1" dirty="0">
                <a:solidFill>
                  <a:srgbClr val="0070C0"/>
                </a:solidFill>
              </a:rPr>
              <a:t>1. Identify Assets:</a:t>
            </a:r>
          </a:p>
        </p:txBody>
      </p:sp>
      <p:sp>
        <p:nvSpPr>
          <p:cNvPr id="3" name="Content Placeholder 2">
            <a:extLst>
              <a:ext uri="{FF2B5EF4-FFF2-40B4-BE49-F238E27FC236}">
                <a16:creationId xmlns:a16="http://schemas.microsoft.com/office/drawing/2014/main" id="{48EB0C63-6F57-9F80-BC4C-3A612A3F393F}"/>
              </a:ext>
            </a:extLst>
          </p:cNvPr>
          <p:cNvSpPr>
            <a:spLocks noGrp="1"/>
          </p:cNvSpPr>
          <p:nvPr>
            <p:ph idx="1"/>
          </p:nvPr>
        </p:nvSpPr>
        <p:spPr>
          <a:xfrm>
            <a:off x="838200" y="1507573"/>
            <a:ext cx="10515600" cy="4495662"/>
          </a:xfrm>
        </p:spPr>
        <p:txBody>
          <a:bodyPr vert="horz" lIns="91440" tIns="45720" rIns="91440" bIns="45720" rtlCol="0">
            <a:normAutofit/>
          </a:bodyPr>
          <a:lstStyle/>
          <a:p>
            <a:pPr lvl="1">
              <a:lnSpc>
                <a:spcPct val="150000"/>
              </a:lnSpc>
            </a:pPr>
            <a:r>
              <a:rPr lang="en-US" sz="2000" dirty="0">
                <a:solidFill>
                  <a:schemeClr val="accent6">
                    <a:lumMod val="75000"/>
                  </a:schemeClr>
                </a:solidFill>
                <a:latin typeface="Söhne"/>
              </a:rPr>
              <a:t>Customer Data</a:t>
            </a:r>
          </a:p>
          <a:p>
            <a:pPr lvl="2">
              <a:lnSpc>
                <a:spcPct val="150000"/>
              </a:lnSpc>
            </a:pPr>
            <a:r>
              <a:rPr lang="en-US" sz="1600" dirty="0">
                <a:solidFill>
                  <a:srgbClr val="374151"/>
                </a:solidFill>
                <a:latin typeface="Söhne"/>
              </a:rPr>
              <a:t>Personal information, contact details, and payment information of customers</a:t>
            </a:r>
          </a:p>
          <a:p>
            <a:pPr lvl="1">
              <a:lnSpc>
                <a:spcPct val="150000"/>
              </a:lnSpc>
            </a:pPr>
            <a:r>
              <a:rPr lang="en-US" sz="2000" dirty="0">
                <a:solidFill>
                  <a:schemeClr val="accent6">
                    <a:lumMod val="75000"/>
                  </a:schemeClr>
                </a:solidFill>
                <a:latin typeface="Söhne"/>
              </a:rPr>
              <a:t>Infrastructure and Network</a:t>
            </a:r>
          </a:p>
          <a:p>
            <a:pPr lvl="1">
              <a:lnSpc>
                <a:spcPct val="150000"/>
              </a:lnSpc>
            </a:pPr>
            <a:r>
              <a:rPr lang="en-US" sz="2000" dirty="0">
                <a:solidFill>
                  <a:schemeClr val="accent6">
                    <a:lumMod val="75000"/>
                  </a:schemeClr>
                </a:solidFill>
                <a:latin typeface="Söhne"/>
              </a:rPr>
              <a:t>Regulatory Compliance Data</a:t>
            </a:r>
          </a:p>
          <a:p>
            <a:pPr lvl="1">
              <a:lnSpc>
                <a:spcPct val="150000"/>
              </a:lnSpc>
            </a:pPr>
            <a:r>
              <a:rPr lang="en-US" sz="2000" dirty="0">
                <a:solidFill>
                  <a:schemeClr val="accent6">
                    <a:lumMod val="75000"/>
                  </a:schemeClr>
                </a:solidFill>
                <a:latin typeface="Söhne"/>
              </a:rPr>
              <a:t>Database and Data Repositories</a:t>
            </a:r>
          </a:p>
          <a:p>
            <a:pPr lvl="1">
              <a:lnSpc>
                <a:spcPct val="150000"/>
              </a:lnSpc>
            </a:pPr>
            <a:r>
              <a:rPr lang="en-US" sz="2000" dirty="0">
                <a:solidFill>
                  <a:schemeClr val="accent6">
                    <a:lumMod val="75000"/>
                  </a:schemeClr>
                </a:solidFill>
                <a:latin typeface="Söhne"/>
              </a:rPr>
              <a:t>Network Infrastructure</a:t>
            </a:r>
          </a:p>
          <a:p>
            <a:pPr lvl="1">
              <a:lnSpc>
                <a:spcPct val="150000"/>
              </a:lnSpc>
            </a:pPr>
            <a:r>
              <a:rPr lang="en-US" sz="2000" dirty="0">
                <a:solidFill>
                  <a:schemeClr val="accent6">
                    <a:lumMod val="75000"/>
                  </a:schemeClr>
                </a:solidFill>
                <a:latin typeface="Söhne"/>
              </a:rPr>
              <a:t>Cloud Infrastructure</a:t>
            </a:r>
          </a:p>
          <a:p>
            <a:pPr lvl="1">
              <a:lnSpc>
                <a:spcPct val="150000"/>
              </a:lnSpc>
            </a:pPr>
            <a:r>
              <a:rPr lang="en-US" sz="2000" dirty="0">
                <a:solidFill>
                  <a:schemeClr val="accent6">
                    <a:lumMod val="75000"/>
                  </a:schemeClr>
                </a:solidFill>
                <a:latin typeface="Söhne"/>
              </a:rPr>
              <a:t>Frameworks &amp; Libraries</a:t>
            </a:r>
          </a:p>
        </p:txBody>
      </p:sp>
      <p:pic>
        <p:nvPicPr>
          <p:cNvPr id="4" name="Picture 2" descr="Assets - Free real estate icons">
            <a:extLst>
              <a:ext uri="{FF2B5EF4-FFF2-40B4-BE49-F238E27FC236}">
                <a16:creationId xmlns:a16="http://schemas.microsoft.com/office/drawing/2014/main" id="{B9252A8F-208D-AAF2-74EE-12C4D6C95F98}"/>
              </a:ext>
            </a:extLst>
          </p:cNvPr>
          <p:cNvPicPr>
            <a:picLocks noChangeAspect="1" noChangeArrowheads="1"/>
          </p:cNvPicPr>
          <p:nvPr/>
        </p:nvPicPr>
        <p:blipFill>
          <a:blip r:embed="rId2">
            <a:alphaModFix amt="50000"/>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083288" y="3535017"/>
            <a:ext cx="1278834" cy="127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693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A3F74BF-1158-3F59-DD3E-37C636027E82}"/>
              </a:ext>
            </a:extLst>
          </p:cNvPr>
          <p:cNvSpPr/>
          <p:nvPr/>
        </p:nvSpPr>
        <p:spPr>
          <a:xfrm>
            <a:off x="702364" y="468865"/>
            <a:ext cx="10651435" cy="63927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4AA51-8493-20AA-059F-DC67950E0CD0}"/>
              </a:ext>
            </a:extLst>
          </p:cNvPr>
          <p:cNvSpPr>
            <a:spLocks noGrp="1"/>
          </p:cNvSpPr>
          <p:nvPr>
            <p:ph type="title"/>
          </p:nvPr>
        </p:nvSpPr>
        <p:spPr>
          <a:xfrm>
            <a:off x="838200" y="365126"/>
            <a:ext cx="6530009" cy="814318"/>
          </a:xfrm>
        </p:spPr>
        <p:txBody>
          <a:bodyPr>
            <a:normAutofit/>
          </a:bodyPr>
          <a:lstStyle/>
          <a:p>
            <a:r>
              <a:rPr lang="en-US" sz="2800" b="1" dirty="0">
                <a:solidFill>
                  <a:schemeClr val="accent2">
                    <a:lumMod val="75000"/>
                  </a:schemeClr>
                </a:solidFill>
                <a:latin typeface="CiscoSans"/>
              </a:rPr>
              <a:t>Overview of Cybersecurity Threats</a:t>
            </a:r>
          </a:p>
        </p:txBody>
      </p:sp>
      <p:sp>
        <p:nvSpPr>
          <p:cNvPr id="3" name="Content Placeholder 2">
            <a:extLst>
              <a:ext uri="{FF2B5EF4-FFF2-40B4-BE49-F238E27FC236}">
                <a16:creationId xmlns:a16="http://schemas.microsoft.com/office/drawing/2014/main" id="{5F2CB77D-B367-E368-5995-F421147DB06B}"/>
              </a:ext>
            </a:extLst>
          </p:cNvPr>
          <p:cNvSpPr>
            <a:spLocks noGrp="1"/>
          </p:cNvSpPr>
          <p:nvPr>
            <p:ph idx="1"/>
          </p:nvPr>
        </p:nvSpPr>
        <p:spPr>
          <a:xfrm>
            <a:off x="838200" y="1520824"/>
            <a:ext cx="4833729" cy="4548671"/>
          </a:xfrm>
        </p:spPr>
        <p:txBody>
          <a:bodyPr>
            <a:normAutofit/>
          </a:bodyPr>
          <a:lstStyle/>
          <a:p>
            <a:pPr>
              <a:lnSpc>
                <a:spcPct val="150000"/>
              </a:lnSpc>
            </a:pPr>
            <a:r>
              <a:rPr lang="en-US" b="0" i="0" dirty="0">
                <a:solidFill>
                  <a:srgbClr val="4D4C4C"/>
                </a:solidFill>
                <a:effectLst/>
                <a:latin typeface="CiscoSans"/>
              </a:rPr>
              <a:t>Phishing</a:t>
            </a:r>
          </a:p>
          <a:p>
            <a:pPr>
              <a:lnSpc>
                <a:spcPct val="150000"/>
              </a:lnSpc>
            </a:pPr>
            <a:r>
              <a:rPr lang="en-US" b="0" i="0" dirty="0">
                <a:solidFill>
                  <a:srgbClr val="4D4C4C"/>
                </a:solidFill>
                <a:effectLst/>
                <a:latin typeface="CiscoSans"/>
              </a:rPr>
              <a:t>Social engineering</a:t>
            </a:r>
          </a:p>
          <a:p>
            <a:pPr>
              <a:lnSpc>
                <a:spcPct val="150000"/>
              </a:lnSpc>
            </a:pPr>
            <a:r>
              <a:rPr lang="en-US" b="0" i="0" dirty="0">
                <a:solidFill>
                  <a:srgbClr val="4D4C4C"/>
                </a:solidFill>
                <a:effectLst/>
                <a:latin typeface="CiscoSans"/>
              </a:rPr>
              <a:t>Ransomware</a:t>
            </a:r>
          </a:p>
          <a:p>
            <a:pPr>
              <a:lnSpc>
                <a:spcPct val="150000"/>
              </a:lnSpc>
            </a:pPr>
            <a:r>
              <a:rPr lang="en-US" b="0" i="0" dirty="0">
                <a:solidFill>
                  <a:srgbClr val="4D4C4C"/>
                </a:solidFill>
                <a:effectLst/>
                <a:latin typeface="CiscoSans"/>
              </a:rPr>
              <a:t>Malware</a:t>
            </a:r>
          </a:p>
          <a:p>
            <a:pPr>
              <a:lnSpc>
                <a:spcPct val="150000"/>
              </a:lnSpc>
            </a:pPr>
            <a:endParaRPr lang="en-US" dirty="0"/>
          </a:p>
          <a:p>
            <a:pPr>
              <a:lnSpc>
                <a:spcPct val="150000"/>
              </a:lnSpc>
            </a:pPr>
            <a:endParaRPr lang="en-US" b="0" i="0" dirty="0">
              <a:solidFill>
                <a:srgbClr val="4D4C4C"/>
              </a:solidFill>
              <a:effectLst/>
              <a:latin typeface="CiscoSans"/>
            </a:endParaRPr>
          </a:p>
          <a:p>
            <a:pPr>
              <a:lnSpc>
                <a:spcPct val="150000"/>
              </a:lnSpc>
            </a:pPr>
            <a:endParaRPr lang="en-US" dirty="0"/>
          </a:p>
        </p:txBody>
      </p:sp>
      <p:sp>
        <p:nvSpPr>
          <p:cNvPr id="4" name="Content Placeholder 2">
            <a:extLst>
              <a:ext uri="{FF2B5EF4-FFF2-40B4-BE49-F238E27FC236}">
                <a16:creationId xmlns:a16="http://schemas.microsoft.com/office/drawing/2014/main" id="{B90B4D9E-2540-08BF-D2CC-A597EDED6738}"/>
              </a:ext>
            </a:extLst>
          </p:cNvPr>
          <p:cNvSpPr txBox="1">
            <a:spLocks/>
          </p:cNvSpPr>
          <p:nvPr/>
        </p:nvSpPr>
        <p:spPr>
          <a:xfrm>
            <a:off x="5671929" y="1520823"/>
            <a:ext cx="5092147" cy="4548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Phishing &amp; Social Engineering</a:t>
            </a:r>
          </a:p>
          <a:p>
            <a:pPr>
              <a:lnSpc>
                <a:spcPct val="150000"/>
              </a:lnSpc>
            </a:pPr>
            <a:r>
              <a:rPr lang="en-US" dirty="0"/>
              <a:t>Denial of Service (DoS, </a:t>
            </a:r>
            <a:r>
              <a:rPr lang="en-US" b="0" i="0" dirty="0">
                <a:solidFill>
                  <a:srgbClr val="374151"/>
                </a:solidFill>
                <a:effectLst/>
                <a:latin typeface="Söhne"/>
              </a:rPr>
              <a:t>DDoS</a:t>
            </a:r>
            <a:r>
              <a:rPr lang="en-US" dirty="0"/>
              <a:t>)</a:t>
            </a:r>
          </a:p>
          <a:p>
            <a:pPr>
              <a:lnSpc>
                <a:spcPct val="150000"/>
              </a:lnSpc>
            </a:pPr>
            <a:r>
              <a:rPr lang="en-US" dirty="0"/>
              <a:t>Man-in-the-Middle (MitM)</a:t>
            </a:r>
            <a:endParaRPr lang="en-US" dirty="0">
              <a:solidFill>
                <a:srgbClr val="4D4C4C"/>
              </a:solidFill>
              <a:latin typeface="CiscoSans"/>
            </a:endParaRPr>
          </a:p>
        </p:txBody>
      </p:sp>
      <p:cxnSp>
        <p:nvCxnSpPr>
          <p:cNvPr id="5" name="Straight Connector 4">
            <a:extLst>
              <a:ext uri="{FF2B5EF4-FFF2-40B4-BE49-F238E27FC236}">
                <a16:creationId xmlns:a16="http://schemas.microsoft.com/office/drawing/2014/main" id="{64E91944-44A6-AAE1-B460-1C88EED57AE8}"/>
              </a:ext>
            </a:extLst>
          </p:cNvPr>
          <p:cNvCxnSpPr>
            <a:cxnSpLocks/>
          </p:cNvCxnSpPr>
          <p:nvPr/>
        </p:nvCxnSpPr>
        <p:spPr>
          <a:xfrm>
            <a:off x="4969566" y="1690688"/>
            <a:ext cx="0" cy="3458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147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C9DE-A1B9-178F-EB64-F99CF27465D2}"/>
              </a:ext>
            </a:extLst>
          </p:cNvPr>
          <p:cNvSpPr>
            <a:spLocks noGrp="1"/>
          </p:cNvSpPr>
          <p:nvPr>
            <p:ph type="title"/>
          </p:nvPr>
        </p:nvSpPr>
        <p:spPr>
          <a:xfrm>
            <a:off x="838200" y="681037"/>
            <a:ext cx="6781800" cy="564667"/>
          </a:xfrm>
        </p:spPr>
        <p:txBody>
          <a:bodyPr vert="horz" lIns="91440" tIns="45720" rIns="91440" bIns="45720" rtlCol="0" anchor="ctr">
            <a:noAutofit/>
          </a:bodyPr>
          <a:lstStyle/>
          <a:p>
            <a:r>
              <a:rPr lang="en-US" sz="3600" b="1" dirty="0">
                <a:solidFill>
                  <a:srgbClr val="0070C0"/>
                </a:solidFill>
              </a:rPr>
              <a:t>2. Identify Threats:</a:t>
            </a:r>
          </a:p>
        </p:txBody>
      </p:sp>
      <p:sp>
        <p:nvSpPr>
          <p:cNvPr id="3" name="Content Placeholder 2">
            <a:extLst>
              <a:ext uri="{FF2B5EF4-FFF2-40B4-BE49-F238E27FC236}">
                <a16:creationId xmlns:a16="http://schemas.microsoft.com/office/drawing/2014/main" id="{48EB0C63-6F57-9F80-BC4C-3A612A3F393F}"/>
              </a:ext>
            </a:extLst>
          </p:cNvPr>
          <p:cNvSpPr>
            <a:spLocks noGrp="1"/>
          </p:cNvSpPr>
          <p:nvPr>
            <p:ph idx="1"/>
          </p:nvPr>
        </p:nvSpPr>
        <p:spPr>
          <a:xfrm>
            <a:off x="486507" y="1584810"/>
            <a:ext cx="5257800" cy="5032715"/>
          </a:xfrm>
        </p:spPr>
        <p:txBody>
          <a:bodyPr vert="horz" lIns="91440" tIns="45720" rIns="91440" bIns="45720" rtlCol="0">
            <a:normAutofit lnSpcReduction="10000"/>
          </a:bodyPr>
          <a:lstStyle/>
          <a:p>
            <a:pPr>
              <a:lnSpc>
                <a:spcPct val="150000"/>
              </a:lnSpc>
            </a:pPr>
            <a:r>
              <a:rPr lang="en-US" sz="2000" dirty="0">
                <a:solidFill>
                  <a:schemeClr val="accent2">
                    <a:lumMod val="75000"/>
                  </a:schemeClr>
                </a:solidFill>
                <a:latin typeface="+mj-lt"/>
              </a:rPr>
              <a:t>Customer Data:</a:t>
            </a:r>
          </a:p>
          <a:p>
            <a:pPr marL="457200" lvl="1" indent="0">
              <a:lnSpc>
                <a:spcPct val="150000"/>
              </a:lnSpc>
              <a:buNone/>
            </a:pPr>
            <a:r>
              <a:rPr lang="en-US" sz="1600" dirty="0">
                <a:latin typeface="+mj-lt"/>
              </a:rPr>
              <a:t>Threats: Data breaches, unauthorized access, identity theft, phishing attacks.</a:t>
            </a:r>
          </a:p>
          <a:p>
            <a:pPr algn="l">
              <a:lnSpc>
                <a:spcPct val="150000"/>
              </a:lnSpc>
            </a:pPr>
            <a:r>
              <a:rPr lang="en-US" sz="2000" dirty="0">
                <a:solidFill>
                  <a:schemeClr val="accent2">
                    <a:lumMod val="75000"/>
                  </a:schemeClr>
                </a:solidFill>
                <a:latin typeface="+mj-lt"/>
              </a:rPr>
              <a:t>Infrastructure and Network:</a:t>
            </a:r>
          </a:p>
          <a:p>
            <a:pPr marL="457200" lvl="1" indent="0">
              <a:lnSpc>
                <a:spcPct val="150000"/>
              </a:lnSpc>
              <a:buNone/>
            </a:pPr>
            <a:r>
              <a:rPr lang="en-US" sz="1600" dirty="0">
                <a:latin typeface="+mj-lt"/>
              </a:rPr>
              <a:t>Threats: Unauthorized access, DDoS attacks, malware infections.</a:t>
            </a:r>
          </a:p>
          <a:p>
            <a:pPr algn="l">
              <a:lnSpc>
                <a:spcPct val="150000"/>
              </a:lnSpc>
            </a:pPr>
            <a:r>
              <a:rPr lang="en-US" sz="2000" dirty="0">
                <a:solidFill>
                  <a:schemeClr val="accent2">
                    <a:lumMod val="75000"/>
                  </a:schemeClr>
                </a:solidFill>
                <a:latin typeface="+mj-lt"/>
              </a:rPr>
              <a:t>Regulatory Compliance Data:</a:t>
            </a:r>
          </a:p>
          <a:p>
            <a:pPr marL="457200" lvl="1" indent="0">
              <a:lnSpc>
                <a:spcPct val="150000"/>
              </a:lnSpc>
              <a:buNone/>
            </a:pPr>
            <a:r>
              <a:rPr lang="en-US" sz="1600" dirty="0">
                <a:latin typeface="+mj-lt"/>
              </a:rPr>
              <a:t>Threats: Unauthorized access, non-compliance, data breaches.</a:t>
            </a:r>
          </a:p>
          <a:p>
            <a:pPr algn="l">
              <a:lnSpc>
                <a:spcPct val="150000"/>
              </a:lnSpc>
            </a:pPr>
            <a:r>
              <a:rPr lang="en-US" sz="2000" dirty="0">
                <a:solidFill>
                  <a:schemeClr val="accent2">
                    <a:lumMod val="75000"/>
                  </a:schemeClr>
                </a:solidFill>
                <a:latin typeface="+mj-lt"/>
              </a:rPr>
              <a:t>Database and Data Repositories:</a:t>
            </a:r>
          </a:p>
          <a:p>
            <a:pPr marL="457200" lvl="1" indent="0">
              <a:lnSpc>
                <a:spcPct val="150000"/>
              </a:lnSpc>
              <a:buNone/>
            </a:pPr>
            <a:r>
              <a:rPr lang="en-US" sz="1600" dirty="0">
                <a:latin typeface="+mj-lt"/>
              </a:rPr>
              <a:t>Threats: SQL injection, data breaches, insider attacks.</a:t>
            </a:r>
          </a:p>
          <a:p>
            <a:pPr algn="l">
              <a:lnSpc>
                <a:spcPct val="150000"/>
              </a:lnSpc>
              <a:buFont typeface="Arial" panose="020B0604020202020204" pitchFamily="34" charset="0"/>
              <a:buChar char="•"/>
            </a:pPr>
            <a:endParaRPr lang="en-US" sz="1200" b="0" i="0" dirty="0">
              <a:solidFill>
                <a:srgbClr val="374151"/>
              </a:solidFill>
              <a:effectLst/>
              <a:latin typeface="+mj-lt"/>
            </a:endParaRPr>
          </a:p>
          <a:p>
            <a:pPr marL="457200" lvl="1" indent="0">
              <a:lnSpc>
                <a:spcPct val="150000"/>
              </a:lnSpc>
              <a:buNone/>
            </a:pPr>
            <a:endParaRPr lang="en-US" sz="1600" dirty="0">
              <a:latin typeface="+mj-lt"/>
            </a:endParaRPr>
          </a:p>
          <a:p>
            <a:pPr marL="457200" lvl="1" indent="0">
              <a:lnSpc>
                <a:spcPct val="150000"/>
              </a:lnSpc>
              <a:buNone/>
            </a:pPr>
            <a:endParaRPr lang="en-US" sz="1600" dirty="0">
              <a:latin typeface="+mj-lt"/>
            </a:endParaRPr>
          </a:p>
          <a:p>
            <a:pPr marL="457200" lvl="1" indent="0">
              <a:lnSpc>
                <a:spcPct val="150000"/>
              </a:lnSpc>
              <a:buNone/>
            </a:pPr>
            <a:endParaRPr lang="en-US" sz="1600" dirty="0">
              <a:latin typeface="+mj-lt"/>
            </a:endParaRPr>
          </a:p>
          <a:p>
            <a:pPr marL="457200" lvl="1" indent="0">
              <a:lnSpc>
                <a:spcPct val="150000"/>
              </a:lnSpc>
              <a:buNone/>
            </a:pPr>
            <a:endParaRPr lang="en-US" sz="1600" dirty="0">
              <a:latin typeface="+mj-lt"/>
            </a:endParaRPr>
          </a:p>
          <a:p>
            <a:pPr marL="457200" lvl="1" indent="0">
              <a:lnSpc>
                <a:spcPct val="150000"/>
              </a:lnSpc>
              <a:buNone/>
            </a:pPr>
            <a:endParaRPr lang="en-US" sz="1800" dirty="0">
              <a:latin typeface="+mj-lt"/>
            </a:endParaRPr>
          </a:p>
          <a:p>
            <a:pPr lvl="1">
              <a:lnSpc>
                <a:spcPct val="150000"/>
              </a:lnSpc>
            </a:pPr>
            <a:endParaRPr lang="en-US" sz="1800" dirty="0">
              <a:solidFill>
                <a:srgbClr val="374151"/>
              </a:solidFill>
              <a:latin typeface="+mj-lt"/>
            </a:endParaRPr>
          </a:p>
        </p:txBody>
      </p:sp>
      <p:pic>
        <p:nvPicPr>
          <p:cNvPr id="7" name="Picture 6" descr="A computer hacker with a skull and objects&#10;&#10;Description automatically generated">
            <a:extLst>
              <a:ext uri="{FF2B5EF4-FFF2-40B4-BE49-F238E27FC236}">
                <a16:creationId xmlns:a16="http://schemas.microsoft.com/office/drawing/2014/main" id="{FE869F09-44D5-EEC3-7D06-DF858A6E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803" y="381761"/>
            <a:ext cx="2199440" cy="1466293"/>
          </a:xfrm>
          <a:prstGeom prst="rect">
            <a:avLst/>
          </a:prstGeom>
        </p:spPr>
      </p:pic>
      <p:sp>
        <p:nvSpPr>
          <p:cNvPr id="8" name="Content Placeholder 2">
            <a:extLst>
              <a:ext uri="{FF2B5EF4-FFF2-40B4-BE49-F238E27FC236}">
                <a16:creationId xmlns:a16="http://schemas.microsoft.com/office/drawing/2014/main" id="{563305B1-E329-E33B-E162-52D9598C07A4}"/>
              </a:ext>
            </a:extLst>
          </p:cNvPr>
          <p:cNvSpPr txBox="1">
            <a:spLocks/>
          </p:cNvSpPr>
          <p:nvPr/>
        </p:nvSpPr>
        <p:spPr>
          <a:xfrm>
            <a:off x="6553713" y="2017607"/>
            <a:ext cx="5257800" cy="449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sz="2000" dirty="0">
                <a:solidFill>
                  <a:schemeClr val="accent2">
                    <a:lumMod val="75000"/>
                  </a:schemeClr>
                </a:solidFill>
                <a:latin typeface="+mj-lt"/>
              </a:rPr>
              <a:t>Network Infrastructure:</a:t>
            </a:r>
          </a:p>
          <a:p>
            <a:pPr marL="457200" lvl="1" indent="0">
              <a:lnSpc>
                <a:spcPct val="150000"/>
              </a:lnSpc>
              <a:buNone/>
            </a:pPr>
            <a:r>
              <a:rPr lang="en-US" sz="1600" dirty="0">
                <a:latin typeface="+mj-lt"/>
              </a:rPr>
              <a:t>Threats: Hacking, unauthorized access, malware propagation.</a:t>
            </a:r>
          </a:p>
          <a:p>
            <a:pPr algn="l">
              <a:lnSpc>
                <a:spcPct val="150000"/>
              </a:lnSpc>
            </a:pPr>
            <a:r>
              <a:rPr lang="en-US" sz="2000" dirty="0">
                <a:solidFill>
                  <a:schemeClr val="accent2">
                    <a:lumMod val="75000"/>
                  </a:schemeClr>
                </a:solidFill>
                <a:latin typeface="+mj-lt"/>
              </a:rPr>
              <a:t>Cloud Infrastructure:</a:t>
            </a:r>
          </a:p>
          <a:p>
            <a:pPr marL="457200" lvl="1" indent="0">
              <a:lnSpc>
                <a:spcPct val="150000"/>
              </a:lnSpc>
              <a:buNone/>
            </a:pPr>
            <a:r>
              <a:rPr lang="en-US" sz="1600" dirty="0">
                <a:latin typeface="+mj-lt"/>
              </a:rPr>
              <a:t>Threats: Data breaches, cloud misconfigurations, loss of control.</a:t>
            </a:r>
          </a:p>
          <a:p>
            <a:pPr>
              <a:lnSpc>
                <a:spcPct val="150000"/>
              </a:lnSpc>
            </a:pPr>
            <a:r>
              <a:rPr lang="en-US" sz="2000" dirty="0">
                <a:solidFill>
                  <a:schemeClr val="accent2">
                    <a:lumMod val="75000"/>
                  </a:schemeClr>
                </a:solidFill>
                <a:latin typeface="+mj-lt"/>
              </a:rPr>
              <a:t>Frameworks &amp; Libraries:</a:t>
            </a:r>
          </a:p>
          <a:p>
            <a:pPr marL="457200" lvl="1" indent="0">
              <a:lnSpc>
                <a:spcPct val="150000"/>
              </a:lnSpc>
              <a:buNone/>
            </a:pPr>
            <a:r>
              <a:rPr lang="en-US" sz="1600" dirty="0">
                <a:latin typeface="+mj-lt"/>
              </a:rPr>
              <a:t>Threats: Software vulnerabilities, hacking, data leaks.</a:t>
            </a:r>
            <a:endParaRPr lang="en-US" sz="1200" dirty="0">
              <a:solidFill>
                <a:srgbClr val="374151"/>
              </a:solidFill>
              <a:latin typeface="+mj-lt"/>
            </a:endParaRPr>
          </a:p>
          <a:p>
            <a:pPr marL="457200" lvl="1" indent="0">
              <a:lnSpc>
                <a:spcPct val="150000"/>
              </a:lnSpc>
              <a:buFont typeface="Arial" panose="020B0604020202020204" pitchFamily="34" charset="0"/>
              <a:buNone/>
            </a:pPr>
            <a:endParaRPr lang="en-US" sz="1600" dirty="0">
              <a:latin typeface="+mj-lt"/>
            </a:endParaRPr>
          </a:p>
          <a:p>
            <a:pPr marL="457200" lvl="1" indent="0">
              <a:lnSpc>
                <a:spcPct val="150000"/>
              </a:lnSpc>
              <a:buFont typeface="Arial" panose="020B0604020202020204" pitchFamily="34" charset="0"/>
              <a:buNone/>
            </a:pPr>
            <a:endParaRPr lang="en-US" sz="1600" dirty="0">
              <a:latin typeface="+mj-lt"/>
            </a:endParaRPr>
          </a:p>
          <a:p>
            <a:pPr marL="457200" lvl="1" indent="0">
              <a:lnSpc>
                <a:spcPct val="150000"/>
              </a:lnSpc>
              <a:buFont typeface="Arial" panose="020B0604020202020204" pitchFamily="34" charset="0"/>
              <a:buNone/>
            </a:pPr>
            <a:endParaRPr lang="en-US" sz="1600" dirty="0">
              <a:latin typeface="+mj-lt"/>
            </a:endParaRPr>
          </a:p>
          <a:p>
            <a:pPr marL="457200" lvl="1" indent="0">
              <a:lnSpc>
                <a:spcPct val="150000"/>
              </a:lnSpc>
              <a:buFont typeface="Arial" panose="020B0604020202020204" pitchFamily="34" charset="0"/>
              <a:buNone/>
            </a:pPr>
            <a:endParaRPr lang="en-US" sz="1600" dirty="0">
              <a:latin typeface="+mj-lt"/>
            </a:endParaRPr>
          </a:p>
          <a:p>
            <a:pPr marL="457200" lvl="1" indent="0">
              <a:lnSpc>
                <a:spcPct val="150000"/>
              </a:lnSpc>
              <a:buFont typeface="Arial" panose="020B0604020202020204" pitchFamily="34" charset="0"/>
              <a:buNone/>
            </a:pPr>
            <a:endParaRPr lang="en-US" sz="1800" dirty="0">
              <a:latin typeface="+mj-lt"/>
            </a:endParaRPr>
          </a:p>
          <a:p>
            <a:pPr lvl="1">
              <a:lnSpc>
                <a:spcPct val="150000"/>
              </a:lnSpc>
            </a:pPr>
            <a:endParaRPr lang="en-US" sz="1800" dirty="0">
              <a:solidFill>
                <a:srgbClr val="374151"/>
              </a:solidFill>
              <a:latin typeface="+mj-lt"/>
            </a:endParaRPr>
          </a:p>
        </p:txBody>
      </p:sp>
      <p:cxnSp>
        <p:nvCxnSpPr>
          <p:cNvPr id="9" name="Straight Connector 8">
            <a:extLst>
              <a:ext uri="{FF2B5EF4-FFF2-40B4-BE49-F238E27FC236}">
                <a16:creationId xmlns:a16="http://schemas.microsoft.com/office/drawing/2014/main" id="{3A5E13E0-E854-ACD2-7C54-887B711131A9}"/>
              </a:ext>
            </a:extLst>
          </p:cNvPr>
          <p:cNvCxnSpPr>
            <a:cxnSpLocks/>
          </p:cNvCxnSpPr>
          <p:nvPr/>
        </p:nvCxnSpPr>
        <p:spPr>
          <a:xfrm>
            <a:off x="6096001" y="2017607"/>
            <a:ext cx="0" cy="42636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352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C9DE-A1B9-178F-EB64-F99CF27465D2}"/>
              </a:ext>
            </a:extLst>
          </p:cNvPr>
          <p:cNvSpPr>
            <a:spLocks noGrp="1"/>
          </p:cNvSpPr>
          <p:nvPr>
            <p:ph type="title"/>
          </p:nvPr>
        </p:nvSpPr>
        <p:spPr>
          <a:xfrm>
            <a:off x="838199" y="681037"/>
            <a:ext cx="9578009" cy="564667"/>
          </a:xfrm>
        </p:spPr>
        <p:txBody>
          <a:bodyPr vert="horz" lIns="91440" tIns="45720" rIns="91440" bIns="45720" rtlCol="0" anchor="ctr">
            <a:noAutofit/>
          </a:bodyPr>
          <a:lstStyle/>
          <a:p>
            <a:r>
              <a:rPr lang="en-US" sz="3600" b="1" dirty="0">
                <a:solidFill>
                  <a:srgbClr val="0070C0"/>
                </a:solidFill>
              </a:rPr>
              <a:t>2. Risk Assessment - </a:t>
            </a:r>
            <a:r>
              <a:rPr lang="en-US" sz="2000" dirty="0">
                <a:solidFill>
                  <a:schemeClr val="accent2">
                    <a:lumMod val="75000"/>
                  </a:schemeClr>
                </a:solidFill>
                <a:latin typeface="+mn-lt"/>
              </a:rPr>
              <a:t>Evaluating the potential impact</a:t>
            </a:r>
            <a:endParaRPr lang="en-US" sz="3600" dirty="0">
              <a:solidFill>
                <a:schemeClr val="accent2">
                  <a:lumMod val="75000"/>
                </a:schemeClr>
              </a:solidFill>
              <a:latin typeface="+mn-lt"/>
            </a:endParaRPr>
          </a:p>
        </p:txBody>
      </p:sp>
      <p:sp>
        <p:nvSpPr>
          <p:cNvPr id="3" name="Content Placeholder 2">
            <a:extLst>
              <a:ext uri="{FF2B5EF4-FFF2-40B4-BE49-F238E27FC236}">
                <a16:creationId xmlns:a16="http://schemas.microsoft.com/office/drawing/2014/main" id="{48EB0C63-6F57-9F80-BC4C-3A612A3F393F}"/>
              </a:ext>
            </a:extLst>
          </p:cNvPr>
          <p:cNvSpPr>
            <a:spLocks noGrp="1"/>
          </p:cNvSpPr>
          <p:nvPr>
            <p:ph idx="1"/>
          </p:nvPr>
        </p:nvSpPr>
        <p:spPr>
          <a:xfrm>
            <a:off x="838199" y="1507573"/>
            <a:ext cx="5151784" cy="4495662"/>
          </a:xfrm>
        </p:spPr>
        <p:txBody>
          <a:bodyPr vert="horz" lIns="91440" tIns="45720" rIns="91440" bIns="45720" rtlCol="0">
            <a:normAutofit fontScale="55000" lnSpcReduction="20000"/>
          </a:bodyPr>
          <a:lstStyle/>
          <a:p>
            <a:pPr marL="457200" lvl="1" indent="0">
              <a:lnSpc>
                <a:spcPct val="150000"/>
              </a:lnSpc>
              <a:buNone/>
            </a:pPr>
            <a:r>
              <a:rPr lang="en-US" sz="1600" dirty="0">
                <a:latin typeface="+mj-lt"/>
              </a:rPr>
              <a:t>Customer Data</a:t>
            </a:r>
          </a:p>
          <a:p>
            <a:pPr>
              <a:lnSpc>
                <a:spcPct val="150000"/>
              </a:lnSpc>
            </a:pPr>
            <a:r>
              <a:rPr lang="en-US" sz="2000" dirty="0">
                <a:solidFill>
                  <a:schemeClr val="accent2">
                    <a:lumMod val="75000"/>
                  </a:schemeClr>
                </a:solidFill>
                <a:latin typeface="+mj-lt"/>
              </a:rPr>
              <a:t>Impact: High (sensitive information) / Likelihood: Moderate (common target for attackers)</a:t>
            </a:r>
          </a:p>
          <a:p>
            <a:pPr>
              <a:lnSpc>
                <a:spcPct val="150000"/>
              </a:lnSpc>
            </a:pPr>
            <a:r>
              <a:rPr lang="en-US" sz="2000" dirty="0">
                <a:solidFill>
                  <a:schemeClr val="accent2">
                    <a:lumMod val="75000"/>
                  </a:schemeClr>
                </a:solidFill>
                <a:latin typeface="+mj-lt"/>
              </a:rPr>
              <a:t>Risk Level: High (Implement strong encryption, access controls, and monitoring).</a:t>
            </a:r>
          </a:p>
          <a:p>
            <a:pPr marL="457200" lvl="1" indent="0">
              <a:lnSpc>
                <a:spcPct val="150000"/>
              </a:lnSpc>
              <a:buNone/>
            </a:pPr>
            <a:r>
              <a:rPr lang="en-US" sz="1600" dirty="0">
                <a:latin typeface="+mj-lt"/>
              </a:rPr>
              <a:t>Regulatory Compliance Data</a:t>
            </a:r>
          </a:p>
          <a:p>
            <a:pPr>
              <a:lnSpc>
                <a:spcPct val="150000"/>
              </a:lnSpc>
            </a:pPr>
            <a:r>
              <a:rPr lang="en-US" sz="2000" dirty="0">
                <a:solidFill>
                  <a:schemeClr val="accent2">
                    <a:lumMod val="75000"/>
                  </a:schemeClr>
                </a:solidFill>
                <a:latin typeface="+mj-lt"/>
              </a:rPr>
              <a:t>Impact: High (legal penalties, reputation damage) / Likelihood: Moderate (targeted attacks)</a:t>
            </a:r>
          </a:p>
          <a:p>
            <a:pPr>
              <a:lnSpc>
                <a:spcPct val="150000"/>
              </a:lnSpc>
            </a:pPr>
            <a:r>
              <a:rPr lang="en-US" sz="2000" dirty="0">
                <a:solidFill>
                  <a:schemeClr val="accent2">
                    <a:lumMod val="75000"/>
                  </a:schemeClr>
                </a:solidFill>
                <a:latin typeface="+mj-lt"/>
              </a:rPr>
              <a:t>Risk Level: High (Implement encryption, access controls, and compliance measures).</a:t>
            </a:r>
          </a:p>
          <a:p>
            <a:pPr marL="457200" lvl="1" indent="0">
              <a:lnSpc>
                <a:spcPct val="150000"/>
              </a:lnSpc>
              <a:buNone/>
            </a:pPr>
            <a:endParaRPr lang="en-US" sz="1600" dirty="0">
              <a:latin typeface="+mj-lt"/>
            </a:endParaRPr>
          </a:p>
          <a:p>
            <a:pPr marL="457200" lvl="1" indent="0">
              <a:lnSpc>
                <a:spcPct val="150000"/>
              </a:lnSpc>
              <a:buNone/>
            </a:pPr>
            <a:r>
              <a:rPr lang="en-US" sz="1600" dirty="0">
                <a:latin typeface="+mj-lt"/>
              </a:rPr>
              <a:t>Database and Data Repositories</a:t>
            </a:r>
          </a:p>
          <a:p>
            <a:pPr>
              <a:lnSpc>
                <a:spcPct val="150000"/>
              </a:lnSpc>
            </a:pPr>
            <a:r>
              <a:rPr lang="en-US" sz="2000" dirty="0">
                <a:solidFill>
                  <a:schemeClr val="accent2">
                    <a:lumMod val="75000"/>
                  </a:schemeClr>
                </a:solidFill>
                <a:latin typeface="+mj-lt"/>
              </a:rPr>
              <a:t>Impact: High (data breaches, business impact) / Likelihood: High (common vulnerabilities)</a:t>
            </a:r>
          </a:p>
          <a:p>
            <a:pPr>
              <a:lnSpc>
                <a:spcPct val="150000"/>
              </a:lnSpc>
            </a:pPr>
            <a:r>
              <a:rPr lang="en-US" sz="2000" dirty="0">
                <a:solidFill>
                  <a:schemeClr val="accent2">
                    <a:lumMod val="75000"/>
                  </a:schemeClr>
                </a:solidFill>
                <a:latin typeface="+mj-lt"/>
              </a:rPr>
              <a:t>Risk Level: High (Implement encryption, access controls, and regular vulnerability assessments).</a:t>
            </a:r>
          </a:p>
          <a:p>
            <a:pPr marL="457200" lvl="1" indent="0">
              <a:lnSpc>
                <a:spcPct val="150000"/>
              </a:lnSpc>
              <a:buNone/>
            </a:pPr>
            <a:endParaRPr lang="en-US" sz="1600" dirty="0">
              <a:latin typeface="+mj-lt"/>
            </a:endParaRPr>
          </a:p>
          <a:p>
            <a:pPr marL="457200" lvl="1" indent="0">
              <a:lnSpc>
                <a:spcPct val="150000"/>
              </a:lnSpc>
              <a:buNone/>
            </a:pPr>
            <a:endParaRPr lang="en-US" sz="1600" dirty="0">
              <a:latin typeface="+mj-lt"/>
            </a:endParaRPr>
          </a:p>
        </p:txBody>
      </p:sp>
      <p:sp>
        <p:nvSpPr>
          <p:cNvPr id="6" name="Content Placeholder 2">
            <a:extLst>
              <a:ext uri="{FF2B5EF4-FFF2-40B4-BE49-F238E27FC236}">
                <a16:creationId xmlns:a16="http://schemas.microsoft.com/office/drawing/2014/main" id="{FA233435-9B90-F8C1-B92E-A0C9B5F55AB2}"/>
              </a:ext>
            </a:extLst>
          </p:cNvPr>
          <p:cNvSpPr txBox="1">
            <a:spLocks/>
          </p:cNvSpPr>
          <p:nvPr/>
        </p:nvSpPr>
        <p:spPr>
          <a:xfrm>
            <a:off x="6096000" y="1381677"/>
            <a:ext cx="5151784" cy="4495662"/>
          </a:xfrm>
          <a:prstGeom prst="rect">
            <a:avLst/>
          </a:prstGeom>
        </p:spPr>
        <p:txBody>
          <a:bodyPr vert="horz" lIns="91440" tIns="45720" rIns="91440" bIns="45720" rtlCol="0">
            <a:normAutofit fontScale="47500" lnSpcReduction="20000"/>
          </a:bodyPr>
          <a:lstStyle>
            <a:lvl1pPr marL="228600" indent="-228600">
              <a:lnSpc>
                <a:spcPct val="150000"/>
              </a:lnSpc>
              <a:spcBef>
                <a:spcPts val="1000"/>
              </a:spcBef>
              <a:buFont typeface="Arial" panose="020B0604020202020204" pitchFamily="34" charset="0"/>
              <a:buChar char="•"/>
              <a:defRPr sz="2000">
                <a:solidFill>
                  <a:schemeClr val="accent2">
                    <a:lumMod val="75000"/>
                  </a:schemeClr>
                </a:solidFill>
                <a:latin typeface="+mj-lt"/>
              </a:defRPr>
            </a:lvl1pPr>
            <a:lvl2pPr lvl="1" indent="0">
              <a:lnSpc>
                <a:spcPct val="150000"/>
              </a:lnSpc>
              <a:spcBef>
                <a:spcPts val="500"/>
              </a:spcBef>
              <a:buFont typeface="Arial" panose="020B0604020202020204" pitchFamily="34" charset="0"/>
              <a:buNone/>
              <a:defRPr sz="1600">
                <a:latin typeface="+mj-l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1"/>
            <a:endParaRPr lang="en-US" dirty="0"/>
          </a:p>
          <a:p>
            <a:pPr lvl="1"/>
            <a:r>
              <a:rPr lang="en-US" dirty="0"/>
              <a:t>Network Infrastructure</a:t>
            </a:r>
          </a:p>
          <a:p>
            <a:r>
              <a:rPr lang="en-US" dirty="0"/>
              <a:t>Impact: High (data breaches, service disruption) / Likelihood: High (constantly targeted)</a:t>
            </a:r>
          </a:p>
          <a:p>
            <a:r>
              <a:rPr lang="en-US" dirty="0"/>
              <a:t>Risk Level: High (Implement strong firewalls, intrusion detection, and network segmentation).</a:t>
            </a:r>
          </a:p>
          <a:p>
            <a:pPr lvl="1"/>
            <a:endParaRPr lang="en-US" dirty="0"/>
          </a:p>
          <a:p>
            <a:pPr lvl="1"/>
            <a:r>
              <a:rPr lang="en-US" dirty="0"/>
              <a:t>Cloud Infrastructure</a:t>
            </a:r>
          </a:p>
          <a:p>
            <a:r>
              <a:rPr lang="en-US" dirty="0"/>
              <a:t>Impact: High (data breaches, loss of control) / Likelihood: Moderate (misconfigurations, targeted attacks)</a:t>
            </a:r>
          </a:p>
          <a:p>
            <a:r>
              <a:rPr lang="en-US" dirty="0"/>
              <a:t>Risk Level: High (Implement proper access controls, encryption, and ongoing monitoring).</a:t>
            </a:r>
          </a:p>
          <a:p>
            <a:pPr lvl="1"/>
            <a:endParaRPr lang="en-US" dirty="0"/>
          </a:p>
          <a:p>
            <a:pPr lvl="1"/>
            <a:r>
              <a:rPr lang="en-US" dirty="0"/>
              <a:t>Frameworks &amp; Libraries</a:t>
            </a:r>
          </a:p>
          <a:p>
            <a:r>
              <a:rPr lang="en-US" dirty="0"/>
              <a:t>Impact: High (data breaches, compromised functionality) / Likelihood: High (common vulnerabilities)</a:t>
            </a:r>
          </a:p>
          <a:p>
            <a:r>
              <a:rPr lang="en-US" dirty="0"/>
              <a:t>Risk Level: High (Implement secure coding practices, regular code reviews, and penetration testing).</a:t>
            </a:r>
          </a:p>
          <a:p>
            <a:pPr lvl="1"/>
            <a:endParaRPr lang="en-US" dirty="0"/>
          </a:p>
        </p:txBody>
      </p:sp>
    </p:spTree>
    <p:extLst>
      <p:ext uri="{BB962C8B-B14F-4D97-AF65-F5344CB8AC3E}">
        <p14:creationId xmlns:p14="http://schemas.microsoft.com/office/powerpoint/2010/main" val="754015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7393-6D2F-FB0F-B2AF-C2D0F4749ED5}"/>
              </a:ext>
            </a:extLst>
          </p:cNvPr>
          <p:cNvSpPr>
            <a:spLocks noGrp="1"/>
          </p:cNvSpPr>
          <p:nvPr>
            <p:ph type="title"/>
          </p:nvPr>
        </p:nvSpPr>
        <p:spPr/>
        <p:txBody>
          <a:bodyPr/>
          <a:lstStyle/>
          <a:p>
            <a:r>
              <a:rPr lang="en-US" dirty="0"/>
              <a:t>Treatment of Risks</a:t>
            </a:r>
          </a:p>
        </p:txBody>
      </p:sp>
      <p:sp>
        <p:nvSpPr>
          <p:cNvPr id="3" name="Content Placeholder 2">
            <a:extLst>
              <a:ext uri="{FF2B5EF4-FFF2-40B4-BE49-F238E27FC236}">
                <a16:creationId xmlns:a16="http://schemas.microsoft.com/office/drawing/2014/main" id="{CF172535-462D-8531-1FF7-4E4D8D2B314F}"/>
              </a:ext>
            </a:extLst>
          </p:cNvPr>
          <p:cNvSpPr>
            <a:spLocks noGrp="1"/>
          </p:cNvSpPr>
          <p:nvPr>
            <p:ph idx="1"/>
          </p:nvPr>
        </p:nvSpPr>
        <p:spPr/>
        <p:txBody>
          <a:bodyPr>
            <a:normAutofit fontScale="32500" lnSpcReduction="20000"/>
          </a:bodyPr>
          <a:lstStyle/>
          <a:p>
            <a:pPr algn="l"/>
            <a:r>
              <a:rPr lang="en-US" b="1" i="0" dirty="0">
                <a:solidFill>
                  <a:srgbClr val="374151"/>
                </a:solidFill>
                <a:effectLst/>
                <a:latin typeface="Söhne"/>
              </a:rPr>
              <a:t>Customer Data</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Treatment: Implement strong encryption, access controls, and regular monitoring.</a:t>
            </a:r>
          </a:p>
          <a:p>
            <a:pPr algn="l">
              <a:buFont typeface="Arial" panose="020B0604020202020204" pitchFamily="34" charset="0"/>
              <a:buChar char="•"/>
            </a:pPr>
            <a:r>
              <a:rPr lang="en-US" b="0" i="0" dirty="0">
                <a:solidFill>
                  <a:srgbClr val="374151"/>
                </a:solidFill>
                <a:effectLst/>
                <a:latin typeface="Söhne"/>
              </a:rPr>
              <a:t>Mitigation: Encrypt sensitive data at rest and during transmission, restrict access based on roles, and monitor for unauthorized activity.</a:t>
            </a:r>
          </a:p>
          <a:p>
            <a:pPr algn="l"/>
            <a:r>
              <a:rPr lang="en-US" b="1" i="0" dirty="0">
                <a:solidFill>
                  <a:srgbClr val="374151"/>
                </a:solidFill>
                <a:effectLst/>
                <a:latin typeface="Söhne"/>
              </a:rPr>
              <a:t>Regulatory Compliance Data</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Treatment: Implement encryption, access controls, and compliance measures.</a:t>
            </a:r>
          </a:p>
          <a:p>
            <a:pPr algn="l">
              <a:buFont typeface="Arial" panose="020B0604020202020204" pitchFamily="34" charset="0"/>
              <a:buChar char="•"/>
            </a:pPr>
            <a:r>
              <a:rPr lang="en-US" b="0" i="0" dirty="0">
                <a:solidFill>
                  <a:srgbClr val="374151"/>
                </a:solidFill>
                <a:effectLst/>
                <a:latin typeface="Söhne"/>
              </a:rPr>
              <a:t>Mitigation: Encrypt sensitive data, restrict access based on compliance requirements, and follow relevant industry regulations.</a:t>
            </a:r>
          </a:p>
          <a:p>
            <a:pPr algn="l"/>
            <a:r>
              <a:rPr lang="en-US" b="1" i="0" dirty="0">
                <a:solidFill>
                  <a:srgbClr val="374151"/>
                </a:solidFill>
                <a:effectLst/>
                <a:latin typeface="Söhne"/>
              </a:rPr>
              <a:t>Database and Data Repositories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Treatment: Implement encryption, access controls, and regular vulnerability assessments.</a:t>
            </a:r>
          </a:p>
          <a:p>
            <a:pPr algn="l">
              <a:buFont typeface="Arial" panose="020B0604020202020204" pitchFamily="34" charset="0"/>
              <a:buChar char="•"/>
            </a:pPr>
            <a:r>
              <a:rPr lang="en-US" b="0" i="0" dirty="0">
                <a:solidFill>
                  <a:srgbClr val="374151"/>
                </a:solidFill>
                <a:effectLst/>
                <a:latin typeface="Söhne"/>
              </a:rPr>
              <a:t>Mitigation: Encrypt stored data, use strong access controls, and regularly assess vulnerabilities in the database.</a:t>
            </a:r>
          </a:p>
          <a:p>
            <a:pPr algn="l"/>
            <a:r>
              <a:rPr lang="en-US" b="1" i="0" dirty="0">
                <a:solidFill>
                  <a:srgbClr val="374151"/>
                </a:solidFill>
                <a:effectLst/>
                <a:latin typeface="Söhne"/>
              </a:rPr>
              <a:t>Network Infrastructure</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Treatment: Implement strong firewalls, intrusion detection, and network segmentation.</a:t>
            </a:r>
          </a:p>
          <a:p>
            <a:pPr algn="l">
              <a:buFont typeface="Arial" panose="020B0604020202020204" pitchFamily="34" charset="0"/>
              <a:buChar char="•"/>
            </a:pPr>
            <a:r>
              <a:rPr lang="en-US" b="0" i="0" dirty="0">
                <a:solidFill>
                  <a:srgbClr val="374151"/>
                </a:solidFill>
                <a:effectLst/>
                <a:latin typeface="Söhne"/>
              </a:rPr>
              <a:t>Mitigation: Set up firewalls to filter network traffic, use intrusion detection systems to monitor for threats, and segment networks to limit lateral movement.</a:t>
            </a:r>
          </a:p>
          <a:p>
            <a:pPr algn="l"/>
            <a:r>
              <a:rPr lang="en-US" b="1" i="0" dirty="0">
                <a:solidFill>
                  <a:srgbClr val="374151"/>
                </a:solidFill>
                <a:effectLst/>
                <a:latin typeface="Söhne"/>
              </a:rPr>
              <a:t>Cloud Infrastructure</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Treatment: Implement proper access controls, encryption, and ongoing monitoring.</a:t>
            </a:r>
          </a:p>
          <a:p>
            <a:pPr algn="l">
              <a:buFont typeface="Arial" panose="020B0604020202020204" pitchFamily="34" charset="0"/>
              <a:buChar char="•"/>
            </a:pPr>
            <a:r>
              <a:rPr lang="en-US" b="0" i="0" dirty="0">
                <a:solidFill>
                  <a:srgbClr val="374151"/>
                </a:solidFill>
                <a:effectLst/>
                <a:latin typeface="Söhne"/>
              </a:rPr>
              <a:t>Mitigation: Configure access controls for cloud resources, encrypt sensitive data, and continuously monitor cloud security configurations.</a:t>
            </a:r>
          </a:p>
          <a:p>
            <a:pPr algn="l"/>
            <a:r>
              <a:rPr lang="en-US" dirty="0"/>
              <a:t>Frameworks &amp; Libraries</a:t>
            </a:r>
          </a:p>
          <a:p>
            <a:pPr algn="l"/>
            <a:r>
              <a:rPr lang="en-US" b="0" i="0" dirty="0">
                <a:solidFill>
                  <a:srgbClr val="374151"/>
                </a:solidFill>
                <a:effectLst/>
                <a:latin typeface="Söhne"/>
              </a:rPr>
              <a:t>Treatment: Implement secure coding practices, regular code reviews, and penetration testing.</a:t>
            </a:r>
          </a:p>
          <a:p>
            <a:pPr algn="l">
              <a:buFont typeface="Arial" panose="020B0604020202020204" pitchFamily="34" charset="0"/>
              <a:buChar char="•"/>
            </a:pPr>
            <a:r>
              <a:rPr lang="en-US" b="0" i="0" dirty="0">
                <a:solidFill>
                  <a:srgbClr val="374151"/>
                </a:solidFill>
                <a:effectLst/>
                <a:latin typeface="Söhne"/>
              </a:rPr>
              <a:t>Mitigation: Train developers in secure coding, conduct regular code reviews for vulnerabilities, and perform penetration testing to identify weaknesses.</a:t>
            </a:r>
          </a:p>
          <a:p>
            <a:endParaRPr lang="en-US" dirty="0"/>
          </a:p>
        </p:txBody>
      </p:sp>
    </p:spTree>
    <p:extLst>
      <p:ext uri="{BB962C8B-B14F-4D97-AF65-F5344CB8AC3E}">
        <p14:creationId xmlns:p14="http://schemas.microsoft.com/office/powerpoint/2010/main" val="650966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F6D6-97FD-C275-940C-C147C9876B7D}"/>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5CB20CD-7551-A070-AFF0-58F6871DA41C}"/>
              </a:ext>
            </a:extLst>
          </p:cNvPr>
          <p:cNvSpPr>
            <a:spLocks noGrp="1"/>
          </p:cNvSpPr>
          <p:nvPr>
            <p:ph idx="1"/>
          </p:nvPr>
        </p:nvSpPr>
        <p:spPr/>
        <p:txBody>
          <a:bodyPr/>
          <a:lstStyle/>
          <a:p>
            <a:r>
              <a:rPr lang="en-US" dirty="0"/>
              <a:t>Ref: </a:t>
            </a:r>
            <a:r>
              <a:rPr lang="en-US" dirty="0">
                <a:hlinkClick r:id="rId2"/>
              </a:rPr>
              <a:t>https://www.udemy.com/share/102TrA/</a:t>
            </a:r>
            <a:endParaRPr lang="en-US" dirty="0"/>
          </a:p>
          <a:p>
            <a:endParaRPr lang="en-US" dirty="0"/>
          </a:p>
          <a:p>
            <a:endParaRPr lang="en-US" dirty="0"/>
          </a:p>
          <a:p>
            <a:r>
              <a:rPr lang="en-US" dirty="0">
                <a:hlinkClick r:id="rId3"/>
              </a:rPr>
              <a:t>https://www.ipqualityscore.com/documentation/overview</a:t>
            </a:r>
            <a:endParaRPr lang="en-US" dirty="0"/>
          </a:p>
          <a:p>
            <a:endParaRPr lang="en-US" dirty="0"/>
          </a:p>
        </p:txBody>
      </p:sp>
    </p:spTree>
    <p:extLst>
      <p:ext uri="{BB962C8B-B14F-4D97-AF65-F5344CB8AC3E}">
        <p14:creationId xmlns:p14="http://schemas.microsoft.com/office/powerpoint/2010/main" val="321269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C301-C3D1-FCA6-A54F-0EFB8C89FB2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EF53171-3D15-F3E2-27F6-A9E81D2069F1}"/>
              </a:ext>
            </a:extLst>
          </p:cNvPr>
          <p:cNvSpPr>
            <a:spLocks noGrp="1"/>
          </p:cNvSpPr>
          <p:nvPr>
            <p:ph idx="1"/>
          </p:nvPr>
        </p:nvSpPr>
        <p:spPr/>
        <p:txBody>
          <a:bodyPr>
            <a:normAutofit/>
          </a:bodyPr>
          <a:lstStyle/>
          <a:p>
            <a:pPr>
              <a:lnSpc>
                <a:spcPct val="150000"/>
              </a:lnSpc>
            </a:pPr>
            <a:r>
              <a:rPr lang="en-US" sz="2400" dirty="0">
                <a:hlinkClick r:id="rId2"/>
              </a:rPr>
              <a:t>https://www.invicti.com/blog/web-security/sql-injection-cheat-sheet/</a:t>
            </a:r>
            <a:endParaRPr lang="en-US" sz="2400" dirty="0"/>
          </a:p>
          <a:p>
            <a:pPr>
              <a:lnSpc>
                <a:spcPct val="150000"/>
              </a:lnSpc>
            </a:pPr>
            <a:r>
              <a:rPr lang="en-US" sz="2400" dirty="0">
                <a:hlinkClick r:id="rId3"/>
              </a:rPr>
              <a:t>https://www.invicti.com/learn/session-hijacking/</a:t>
            </a:r>
            <a:endParaRPr lang="en-US" sz="2400" dirty="0"/>
          </a:p>
          <a:p>
            <a:pPr>
              <a:lnSpc>
                <a:spcPct val="150000"/>
              </a:lnSpc>
            </a:pPr>
            <a:r>
              <a:rPr lang="en-US" sz="2400" dirty="0">
                <a:hlinkClick r:id="rId4"/>
              </a:rPr>
              <a:t>https://www.invicti.com/blog/web-security/session-hijacking/</a:t>
            </a:r>
            <a:endParaRPr lang="en-US" sz="2400" dirty="0"/>
          </a:p>
          <a:p>
            <a:pPr>
              <a:lnSpc>
                <a:spcPct val="150000"/>
              </a:lnSpc>
            </a:pPr>
            <a:endParaRPr lang="en-US" sz="2400" dirty="0"/>
          </a:p>
        </p:txBody>
      </p:sp>
    </p:spTree>
    <p:extLst>
      <p:ext uri="{BB962C8B-B14F-4D97-AF65-F5344CB8AC3E}">
        <p14:creationId xmlns:p14="http://schemas.microsoft.com/office/powerpoint/2010/main" val="73112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8F12A-56EE-92E8-52A0-3F582C347B3C}"/>
              </a:ext>
            </a:extLst>
          </p:cNvPr>
          <p:cNvSpPr>
            <a:spLocks noGrp="1"/>
          </p:cNvSpPr>
          <p:nvPr>
            <p:ph type="title"/>
          </p:nvPr>
        </p:nvSpPr>
        <p:spPr>
          <a:xfrm>
            <a:off x="838200" y="577160"/>
            <a:ext cx="10515600" cy="708301"/>
          </a:xfrm>
        </p:spPr>
        <p:txBody>
          <a:bodyPr>
            <a:normAutofit/>
          </a:bodyPr>
          <a:lstStyle/>
          <a:p>
            <a:r>
              <a:rPr lang="en-US" sz="3600" b="1" dirty="0">
                <a:solidFill>
                  <a:srgbClr val="0070C0"/>
                </a:solidFill>
              </a:rPr>
              <a:t>Malware</a:t>
            </a:r>
          </a:p>
        </p:txBody>
      </p:sp>
      <p:sp>
        <p:nvSpPr>
          <p:cNvPr id="3" name="Content Placeholder 2">
            <a:extLst>
              <a:ext uri="{FF2B5EF4-FFF2-40B4-BE49-F238E27FC236}">
                <a16:creationId xmlns:a16="http://schemas.microsoft.com/office/drawing/2014/main" id="{4B67B47E-7948-73C5-F760-7A0AF0511E00}"/>
              </a:ext>
            </a:extLst>
          </p:cNvPr>
          <p:cNvSpPr>
            <a:spLocks noGrp="1"/>
          </p:cNvSpPr>
          <p:nvPr>
            <p:ph idx="1"/>
          </p:nvPr>
        </p:nvSpPr>
        <p:spPr>
          <a:xfrm>
            <a:off x="838200" y="1414036"/>
            <a:ext cx="10515600" cy="2136775"/>
          </a:xfrm>
        </p:spPr>
        <p:txBody>
          <a:bodyPr>
            <a:normAutofit lnSpcReduction="10000"/>
          </a:bodyPr>
          <a:lstStyle/>
          <a:p>
            <a:pPr>
              <a:lnSpc>
                <a:spcPct val="150000"/>
              </a:lnSpc>
            </a:pPr>
            <a:r>
              <a:rPr lang="en-US" b="0" i="0" dirty="0">
                <a:solidFill>
                  <a:srgbClr val="374151"/>
                </a:solidFill>
                <a:effectLst/>
                <a:latin typeface="Söhne"/>
              </a:rPr>
              <a:t>Short for "malicious software“</a:t>
            </a:r>
          </a:p>
          <a:p>
            <a:pPr>
              <a:lnSpc>
                <a:spcPct val="150000"/>
              </a:lnSpc>
            </a:pPr>
            <a:r>
              <a:rPr lang="en-US" dirty="0">
                <a:solidFill>
                  <a:srgbClr val="374151"/>
                </a:solidFill>
                <a:latin typeface="Söhne"/>
              </a:rPr>
              <a:t>D</a:t>
            </a:r>
            <a:r>
              <a:rPr lang="en-US" b="0" i="0" dirty="0">
                <a:solidFill>
                  <a:srgbClr val="374151"/>
                </a:solidFill>
                <a:effectLst/>
                <a:latin typeface="Söhne"/>
              </a:rPr>
              <a:t>esigned to harm or exploit computer systems, networks, or users</a:t>
            </a:r>
          </a:p>
          <a:p>
            <a:pPr>
              <a:lnSpc>
                <a:spcPct val="150000"/>
              </a:lnSpc>
            </a:pPr>
            <a:r>
              <a:rPr lang="en-US" dirty="0">
                <a:solidFill>
                  <a:srgbClr val="374151"/>
                </a:solidFill>
                <a:latin typeface="Söhne"/>
              </a:rPr>
              <a:t>T</a:t>
            </a:r>
            <a:r>
              <a:rPr lang="en-US" b="0" i="0" dirty="0">
                <a:solidFill>
                  <a:srgbClr val="374151"/>
                </a:solidFill>
                <a:effectLst/>
                <a:latin typeface="Söhne"/>
              </a:rPr>
              <a:t>ypes of malware</a:t>
            </a:r>
          </a:p>
        </p:txBody>
      </p:sp>
      <p:sp>
        <p:nvSpPr>
          <p:cNvPr id="5" name="TextBox 4">
            <a:extLst>
              <a:ext uri="{FF2B5EF4-FFF2-40B4-BE49-F238E27FC236}">
                <a16:creationId xmlns:a16="http://schemas.microsoft.com/office/drawing/2014/main" id="{CE0A639C-FD46-5F7B-86E7-B5DA838B915F}"/>
              </a:ext>
            </a:extLst>
          </p:cNvPr>
          <p:cNvSpPr txBox="1"/>
          <p:nvPr/>
        </p:nvSpPr>
        <p:spPr>
          <a:xfrm>
            <a:off x="785192" y="3566478"/>
            <a:ext cx="3207026" cy="1323439"/>
          </a:xfrm>
          <a:prstGeom prst="rect">
            <a:avLst/>
          </a:prstGeom>
          <a:noFill/>
        </p:spPr>
        <p:txBody>
          <a:bodyPr wrap="square">
            <a:spAutoFit/>
          </a:bodyPr>
          <a:lstStyle/>
          <a:p>
            <a:pPr marL="742950" lvl="1" indent="-285750">
              <a:buFont typeface="Arial" panose="020B0604020202020204" pitchFamily="34" charset="0"/>
              <a:buChar char="•"/>
            </a:pPr>
            <a:r>
              <a:rPr lang="en-US" sz="2000" i="0" dirty="0">
                <a:effectLst/>
                <a:latin typeface="Söhne"/>
              </a:rPr>
              <a:t>Viruses</a:t>
            </a:r>
            <a:endParaRPr lang="en-US" sz="2000" dirty="0">
              <a:solidFill>
                <a:srgbClr val="374151"/>
              </a:solidFill>
              <a:latin typeface="Söhne"/>
            </a:endParaRPr>
          </a:p>
          <a:p>
            <a:pPr marL="742950" lvl="1" indent="-285750">
              <a:buFont typeface="Arial" panose="020B0604020202020204" pitchFamily="34" charset="0"/>
              <a:buChar char="•"/>
            </a:pPr>
            <a:r>
              <a:rPr lang="en-US" sz="2000" i="0" dirty="0">
                <a:effectLst/>
                <a:latin typeface="Söhne"/>
              </a:rPr>
              <a:t>Worms</a:t>
            </a:r>
            <a:endParaRPr lang="en-US" sz="2000" i="0" dirty="0">
              <a:solidFill>
                <a:srgbClr val="374151"/>
              </a:solidFill>
              <a:effectLst/>
              <a:latin typeface="Söhne"/>
            </a:endParaRPr>
          </a:p>
          <a:p>
            <a:pPr marL="742950" lvl="1" indent="-285750">
              <a:buFont typeface="Arial" panose="020B0604020202020204" pitchFamily="34" charset="0"/>
              <a:buChar char="•"/>
            </a:pPr>
            <a:r>
              <a:rPr lang="en-US" sz="2000" i="0" dirty="0">
                <a:effectLst/>
                <a:latin typeface="Söhne"/>
              </a:rPr>
              <a:t>Trojan Horses</a:t>
            </a:r>
            <a:endParaRPr lang="en-US" sz="2000" dirty="0">
              <a:solidFill>
                <a:srgbClr val="374151"/>
              </a:solidFill>
              <a:latin typeface="Söhne"/>
            </a:endParaRPr>
          </a:p>
          <a:p>
            <a:pPr marL="742950" lvl="1" indent="-285750">
              <a:buFont typeface="Arial" panose="020B0604020202020204" pitchFamily="34" charset="0"/>
              <a:buChar char="•"/>
            </a:pPr>
            <a:r>
              <a:rPr lang="en-US" sz="2000" i="0" dirty="0">
                <a:effectLst/>
                <a:latin typeface="Söhne"/>
              </a:rPr>
              <a:t>Ransomware</a:t>
            </a:r>
            <a:endParaRPr lang="en-US" sz="2000" i="0" dirty="0">
              <a:solidFill>
                <a:srgbClr val="374151"/>
              </a:solidFill>
              <a:effectLst/>
              <a:latin typeface="Söhne"/>
            </a:endParaRPr>
          </a:p>
        </p:txBody>
      </p:sp>
      <p:sp>
        <p:nvSpPr>
          <p:cNvPr id="7" name="TextBox 6">
            <a:extLst>
              <a:ext uri="{FF2B5EF4-FFF2-40B4-BE49-F238E27FC236}">
                <a16:creationId xmlns:a16="http://schemas.microsoft.com/office/drawing/2014/main" id="{FCBBB40E-59DA-ACA9-B0D5-A67F1361D0B3}"/>
              </a:ext>
            </a:extLst>
          </p:cNvPr>
          <p:cNvSpPr txBox="1"/>
          <p:nvPr/>
        </p:nvSpPr>
        <p:spPr>
          <a:xfrm>
            <a:off x="5622234" y="3595398"/>
            <a:ext cx="2703443" cy="1323439"/>
          </a:xfrm>
          <a:prstGeom prst="rect">
            <a:avLst/>
          </a:prstGeom>
          <a:noFill/>
        </p:spPr>
        <p:txBody>
          <a:bodyPr wrap="square">
            <a:spAutoFit/>
          </a:bodyPr>
          <a:lstStyle/>
          <a:p>
            <a:pPr marL="742950" lvl="1" indent="-285750">
              <a:buFont typeface="Arial" panose="020B0604020202020204" pitchFamily="34" charset="0"/>
              <a:buChar char="•"/>
            </a:pPr>
            <a:r>
              <a:rPr lang="en-US" sz="2000" i="0" dirty="0">
                <a:effectLst/>
                <a:latin typeface="Söhne"/>
              </a:rPr>
              <a:t>Spyware</a:t>
            </a:r>
            <a:endParaRPr lang="en-US" sz="2000" dirty="0">
              <a:solidFill>
                <a:srgbClr val="374151"/>
              </a:solidFill>
              <a:latin typeface="Söhne"/>
            </a:endParaRPr>
          </a:p>
          <a:p>
            <a:pPr marL="742950" lvl="1" indent="-285750">
              <a:buFont typeface="Arial" panose="020B0604020202020204" pitchFamily="34" charset="0"/>
              <a:buChar char="•"/>
            </a:pPr>
            <a:r>
              <a:rPr lang="en-US" sz="2000" i="0" dirty="0">
                <a:effectLst/>
                <a:latin typeface="Söhne"/>
              </a:rPr>
              <a:t>Adware</a:t>
            </a:r>
            <a:endParaRPr lang="en-US" sz="2000" i="0" dirty="0">
              <a:solidFill>
                <a:srgbClr val="374151"/>
              </a:solidFill>
              <a:effectLst/>
              <a:latin typeface="Söhne"/>
            </a:endParaRPr>
          </a:p>
          <a:p>
            <a:pPr marL="742950" lvl="1" indent="-285750">
              <a:buFont typeface="Arial" panose="020B0604020202020204" pitchFamily="34" charset="0"/>
              <a:buChar char="•"/>
            </a:pPr>
            <a:r>
              <a:rPr lang="en-US" sz="2000" i="0" dirty="0">
                <a:effectLst/>
                <a:latin typeface="Söhne"/>
              </a:rPr>
              <a:t>Keyloggers</a:t>
            </a:r>
            <a:endParaRPr lang="en-US" sz="2000" dirty="0">
              <a:solidFill>
                <a:srgbClr val="374151"/>
              </a:solidFill>
              <a:latin typeface="Söhne"/>
            </a:endParaRPr>
          </a:p>
          <a:p>
            <a:pPr marL="742950" lvl="1" indent="-285750">
              <a:buFont typeface="Arial" panose="020B0604020202020204" pitchFamily="34" charset="0"/>
              <a:buChar char="•"/>
            </a:pPr>
            <a:r>
              <a:rPr lang="en-US" sz="2000" i="0" dirty="0">
                <a:effectLst/>
                <a:latin typeface="Söhne"/>
              </a:rPr>
              <a:t>Botnets</a:t>
            </a:r>
            <a:endParaRPr lang="en-US" sz="2000" dirty="0"/>
          </a:p>
        </p:txBody>
      </p:sp>
      <p:cxnSp>
        <p:nvCxnSpPr>
          <p:cNvPr id="8" name="Straight Connector 7">
            <a:extLst>
              <a:ext uri="{FF2B5EF4-FFF2-40B4-BE49-F238E27FC236}">
                <a16:creationId xmlns:a16="http://schemas.microsoft.com/office/drawing/2014/main" id="{D97FE26D-4494-46B1-995A-7CF708C56257}"/>
              </a:ext>
            </a:extLst>
          </p:cNvPr>
          <p:cNvCxnSpPr>
            <a:cxnSpLocks/>
          </p:cNvCxnSpPr>
          <p:nvPr/>
        </p:nvCxnSpPr>
        <p:spPr>
          <a:xfrm>
            <a:off x="4389782" y="3595398"/>
            <a:ext cx="0" cy="13466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94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72E4-39BC-3211-95F5-6638E00F7F09}"/>
              </a:ext>
            </a:extLst>
          </p:cNvPr>
          <p:cNvSpPr>
            <a:spLocks noGrp="1"/>
          </p:cNvSpPr>
          <p:nvPr>
            <p:ph type="title"/>
          </p:nvPr>
        </p:nvSpPr>
        <p:spPr>
          <a:xfrm>
            <a:off x="838200" y="365126"/>
            <a:ext cx="10515600" cy="753234"/>
          </a:xfrm>
        </p:spPr>
        <p:txBody>
          <a:bodyPr>
            <a:normAutofit/>
          </a:bodyPr>
          <a:lstStyle/>
          <a:p>
            <a:r>
              <a:rPr lang="en-US" sz="3600" b="1" dirty="0">
                <a:solidFill>
                  <a:srgbClr val="0070C0"/>
                </a:solidFill>
              </a:rPr>
              <a:t>Some common attacks</a:t>
            </a:r>
          </a:p>
        </p:txBody>
      </p:sp>
      <p:sp>
        <p:nvSpPr>
          <p:cNvPr id="3" name="Content Placeholder 2">
            <a:extLst>
              <a:ext uri="{FF2B5EF4-FFF2-40B4-BE49-F238E27FC236}">
                <a16:creationId xmlns:a16="http://schemas.microsoft.com/office/drawing/2014/main" id="{4653824A-0284-FAC5-96C2-795C3FC39185}"/>
              </a:ext>
            </a:extLst>
          </p:cNvPr>
          <p:cNvSpPr>
            <a:spLocks noGrp="1"/>
          </p:cNvSpPr>
          <p:nvPr>
            <p:ph idx="1"/>
          </p:nvPr>
        </p:nvSpPr>
        <p:spPr>
          <a:xfrm>
            <a:off x="838201" y="1262406"/>
            <a:ext cx="6158948" cy="5595594"/>
          </a:xfrm>
        </p:spPr>
        <p:txBody>
          <a:bodyPr>
            <a:normAutofit fontScale="77500" lnSpcReduction="20000"/>
          </a:bodyPr>
          <a:lstStyle/>
          <a:p>
            <a:pPr>
              <a:lnSpc>
                <a:spcPct val="170000"/>
              </a:lnSpc>
            </a:pPr>
            <a:r>
              <a:rPr lang="en-US" dirty="0">
                <a:solidFill>
                  <a:schemeClr val="accent4">
                    <a:lumMod val="75000"/>
                  </a:schemeClr>
                </a:solidFill>
              </a:rPr>
              <a:t>Viruses</a:t>
            </a:r>
          </a:p>
          <a:p>
            <a:pPr marL="457200" lvl="1" indent="0">
              <a:lnSpc>
                <a:spcPct val="170000"/>
              </a:lnSpc>
              <a:buNone/>
            </a:pPr>
            <a:r>
              <a:rPr lang="en-US" dirty="0"/>
              <a:t>A malware that can spread from one machine to another machine by attaching itself to a legitimate program or file</a:t>
            </a:r>
          </a:p>
          <a:p>
            <a:pPr>
              <a:lnSpc>
                <a:spcPct val="170000"/>
              </a:lnSpc>
            </a:pPr>
            <a:r>
              <a:rPr lang="en-US" dirty="0">
                <a:solidFill>
                  <a:schemeClr val="accent4">
                    <a:lumMod val="75000"/>
                  </a:schemeClr>
                </a:solidFill>
              </a:rPr>
              <a:t>Trojans</a:t>
            </a:r>
          </a:p>
          <a:p>
            <a:pPr marL="457200" lvl="1" indent="0">
              <a:lnSpc>
                <a:spcPct val="170000"/>
              </a:lnSpc>
              <a:buNone/>
            </a:pPr>
            <a:r>
              <a:rPr lang="en-US" dirty="0"/>
              <a:t>Malware that disguises itself as legitimate software but gives hackers access to a user’s computer</a:t>
            </a:r>
            <a:endParaRPr lang="en-US" dirty="0">
              <a:solidFill>
                <a:schemeClr val="accent5">
                  <a:lumMod val="75000"/>
                </a:schemeClr>
              </a:solidFill>
            </a:endParaRPr>
          </a:p>
          <a:p>
            <a:pPr>
              <a:lnSpc>
                <a:spcPct val="170000"/>
              </a:lnSpc>
            </a:pPr>
            <a:r>
              <a:rPr lang="en-US" dirty="0">
                <a:solidFill>
                  <a:schemeClr val="accent4">
                    <a:lumMod val="75000"/>
                  </a:schemeClr>
                </a:solidFill>
              </a:rPr>
              <a:t>Ransomware</a:t>
            </a:r>
          </a:p>
          <a:p>
            <a:pPr marL="457200" lvl="1" indent="0">
              <a:lnSpc>
                <a:spcPct val="170000"/>
              </a:lnSpc>
              <a:buNone/>
            </a:pPr>
            <a:r>
              <a:rPr lang="en-US" dirty="0"/>
              <a:t>A type of malware that encrypts a user’s files and demands payments in exchange for the decryption key</a:t>
            </a:r>
          </a:p>
        </p:txBody>
      </p:sp>
      <p:sp>
        <p:nvSpPr>
          <p:cNvPr id="4" name="Content Placeholder 2">
            <a:extLst>
              <a:ext uri="{FF2B5EF4-FFF2-40B4-BE49-F238E27FC236}">
                <a16:creationId xmlns:a16="http://schemas.microsoft.com/office/drawing/2014/main" id="{F68E06AF-1801-1106-20CB-C79CD57D0B9A}"/>
              </a:ext>
            </a:extLst>
          </p:cNvPr>
          <p:cNvSpPr txBox="1">
            <a:spLocks/>
          </p:cNvSpPr>
          <p:nvPr/>
        </p:nvSpPr>
        <p:spPr>
          <a:xfrm>
            <a:off x="7354957" y="1262406"/>
            <a:ext cx="4422916" cy="336432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solidFill>
                  <a:schemeClr val="accent4">
                    <a:lumMod val="75000"/>
                  </a:schemeClr>
                </a:solidFill>
              </a:rPr>
              <a:t>Adware</a:t>
            </a:r>
          </a:p>
          <a:p>
            <a:pPr marL="457200" lvl="1" indent="0">
              <a:lnSpc>
                <a:spcPct val="170000"/>
              </a:lnSpc>
              <a:buFont typeface="Arial" panose="020B0604020202020204" pitchFamily="34" charset="0"/>
              <a:buNone/>
            </a:pPr>
            <a:r>
              <a:rPr lang="en-US" dirty="0"/>
              <a:t>A type of malware that displays unwanted ads or pop-ups on a user’s computer</a:t>
            </a:r>
          </a:p>
          <a:p>
            <a:pPr>
              <a:lnSpc>
                <a:spcPct val="170000"/>
              </a:lnSpc>
            </a:pPr>
            <a:r>
              <a:rPr lang="en-US" dirty="0">
                <a:solidFill>
                  <a:schemeClr val="accent4">
                    <a:lumMod val="75000"/>
                  </a:schemeClr>
                </a:solidFill>
              </a:rPr>
              <a:t>Cyber Scams and Frauds</a:t>
            </a:r>
          </a:p>
          <a:p>
            <a:pPr>
              <a:lnSpc>
                <a:spcPct val="170000"/>
              </a:lnSpc>
            </a:pPr>
            <a:r>
              <a:rPr lang="en-US" dirty="0">
                <a:solidFill>
                  <a:schemeClr val="accent4">
                    <a:lumMod val="75000"/>
                  </a:schemeClr>
                </a:solidFill>
              </a:rPr>
              <a:t>Identity Theft</a:t>
            </a:r>
          </a:p>
        </p:txBody>
      </p:sp>
      <p:cxnSp>
        <p:nvCxnSpPr>
          <p:cNvPr id="5" name="Straight Connector 4">
            <a:extLst>
              <a:ext uri="{FF2B5EF4-FFF2-40B4-BE49-F238E27FC236}">
                <a16:creationId xmlns:a16="http://schemas.microsoft.com/office/drawing/2014/main" id="{1BECDB8B-A5DA-C66D-E8BA-4ED1A53146E5}"/>
              </a:ext>
            </a:extLst>
          </p:cNvPr>
          <p:cNvCxnSpPr>
            <a:cxnSpLocks/>
          </p:cNvCxnSpPr>
          <p:nvPr/>
        </p:nvCxnSpPr>
        <p:spPr>
          <a:xfrm>
            <a:off x="7116417" y="1510747"/>
            <a:ext cx="0" cy="485029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5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309E-D464-27CF-B02B-E299D1BA5503}"/>
              </a:ext>
            </a:extLst>
          </p:cNvPr>
          <p:cNvSpPr>
            <a:spLocks noGrp="1"/>
          </p:cNvSpPr>
          <p:nvPr>
            <p:ph type="title"/>
          </p:nvPr>
        </p:nvSpPr>
        <p:spPr/>
        <p:txBody>
          <a:bodyPr>
            <a:normAutofit/>
          </a:bodyPr>
          <a:lstStyle/>
          <a:p>
            <a:r>
              <a:rPr lang="en-US" sz="3600" b="1" dirty="0">
                <a:solidFill>
                  <a:srgbClr val="0070C0"/>
                </a:solidFill>
              </a:rPr>
              <a:t>Phishing and Social Engineering</a:t>
            </a:r>
          </a:p>
        </p:txBody>
      </p:sp>
      <p:sp>
        <p:nvSpPr>
          <p:cNvPr id="3" name="Content Placeholder 2">
            <a:extLst>
              <a:ext uri="{FF2B5EF4-FFF2-40B4-BE49-F238E27FC236}">
                <a16:creationId xmlns:a16="http://schemas.microsoft.com/office/drawing/2014/main" id="{3D3EEAB5-CD52-7F73-218D-4CEF72FEEA88}"/>
              </a:ext>
            </a:extLst>
          </p:cNvPr>
          <p:cNvSpPr>
            <a:spLocks noGrp="1"/>
          </p:cNvSpPr>
          <p:nvPr>
            <p:ph idx="1"/>
          </p:nvPr>
        </p:nvSpPr>
        <p:spPr/>
        <p:txBody>
          <a:bodyPr>
            <a:normAutofit/>
          </a:bodyPr>
          <a:lstStyle/>
          <a:p>
            <a:pPr>
              <a:lnSpc>
                <a:spcPct val="200000"/>
              </a:lnSpc>
            </a:pPr>
            <a:r>
              <a:rPr lang="en-US" sz="2400" b="0" i="0" dirty="0">
                <a:effectLst/>
                <a:latin typeface="Söhne"/>
              </a:rPr>
              <a:t>Trick where hackers pretend to be trustworthy and ask you for private information like passwords or credit card numbers</a:t>
            </a:r>
          </a:p>
          <a:p>
            <a:pPr>
              <a:lnSpc>
                <a:spcPct val="200000"/>
              </a:lnSpc>
            </a:pPr>
            <a:r>
              <a:rPr lang="en-US" sz="2400" b="0" i="0" dirty="0">
                <a:effectLst/>
                <a:latin typeface="Söhne"/>
              </a:rPr>
              <a:t>Emails, messages, or websites that look real</a:t>
            </a:r>
          </a:p>
          <a:p>
            <a:pPr>
              <a:lnSpc>
                <a:spcPct val="200000"/>
              </a:lnSpc>
            </a:pPr>
            <a:r>
              <a:rPr lang="en-US" sz="2400" dirty="0">
                <a:latin typeface="Söhne"/>
              </a:rPr>
              <a:t>Calls</a:t>
            </a:r>
            <a:endParaRPr lang="en-US" sz="2400" b="0" i="0" dirty="0">
              <a:effectLst/>
              <a:latin typeface="Söhne"/>
            </a:endParaRPr>
          </a:p>
        </p:txBody>
      </p:sp>
    </p:spTree>
    <p:extLst>
      <p:ext uri="{BB962C8B-B14F-4D97-AF65-F5344CB8AC3E}">
        <p14:creationId xmlns:p14="http://schemas.microsoft.com/office/powerpoint/2010/main" val="8547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A114-8D80-2F77-1160-D96667DA1019}"/>
              </a:ext>
            </a:extLst>
          </p:cNvPr>
          <p:cNvSpPr>
            <a:spLocks noGrp="1"/>
          </p:cNvSpPr>
          <p:nvPr>
            <p:ph type="title"/>
          </p:nvPr>
        </p:nvSpPr>
        <p:spPr>
          <a:xfrm>
            <a:off x="2279374" y="1192696"/>
            <a:ext cx="9674087" cy="2610678"/>
          </a:xfrm>
          <a:solidFill>
            <a:schemeClr val="accent4">
              <a:lumMod val="60000"/>
              <a:lumOff val="40000"/>
            </a:schemeClr>
          </a:solidFill>
          <a:ln w="76200">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normAutofit/>
          </a:bodyPr>
          <a:lstStyle/>
          <a:p>
            <a:pPr algn="ctr"/>
            <a:r>
              <a:rPr lang="en-US" sz="5400" b="1" dirty="0">
                <a:solidFill>
                  <a:srgbClr val="002060"/>
                </a:solidFill>
              </a:rPr>
              <a:t>Security Principles </a:t>
            </a:r>
            <a:br>
              <a:rPr lang="en-US" sz="5400" b="1" dirty="0">
                <a:solidFill>
                  <a:srgbClr val="002060"/>
                </a:solidFill>
              </a:rPr>
            </a:br>
            <a:r>
              <a:rPr lang="en-US" sz="5400" b="1" dirty="0">
                <a:solidFill>
                  <a:srgbClr val="002060"/>
                </a:solidFill>
              </a:rPr>
              <a:t>for developers</a:t>
            </a:r>
          </a:p>
        </p:txBody>
      </p:sp>
    </p:spTree>
    <p:extLst>
      <p:ext uri="{BB962C8B-B14F-4D97-AF65-F5344CB8AC3E}">
        <p14:creationId xmlns:p14="http://schemas.microsoft.com/office/powerpoint/2010/main" val="296103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986D-3726-98E6-DF6F-DB6DAC5C09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F9B241-AEFA-4B6B-FBC9-519B7DE1A6A3}"/>
              </a:ext>
            </a:extLst>
          </p:cNvPr>
          <p:cNvSpPr>
            <a:spLocks noGrp="1"/>
          </p:cNvSpPr>
          <p:nvPr>
            <p:ph idx="1"/>
          </p:nvPr>
        </p:nvSpPr>
        <p:spPr/>
        <p:txBody>
          <a:bodyPr>
            <a:normAutofit fontScale="25000" lnSpcReduction="20000"/>
          </a:bodyPr>
          <a:lstStyle/>
          <a:p>
            <a:pPr algn="l"/>
            <a:r>
              <a:rPr lang="en-US" b="1" i="0" dirty="0">
                <a:effectLst/>
                <a:latin typeface="Söhne"/>
              </a:rPr>
              <a:t>Security Principles for Developers</a:t>
            </a:r>
          </a:p>
          <a:p>
            <a:pPr algn="l"/>
            <a:r>
              <a:rPr lang="en-US" b="0" i="0" dirty="0">
                <a:solidFill>
                  <a:srgbClr val="374151"/>
                </a:solidFill>
                <a:effectLst/>
                <a:latin typeface="Söhne"/>
              </a:rPr>
              <a:t>Developers play a critical role in building secure software and applications. By adhering to security principles during the development process, they can help prevent vulnerabilities, protect user data, and ensure the overall integrity of their creations. Here are key security principles that developers should follow:</a:t>
            </a:r>
          </a:p>
          <a:p>
            <a:pPr algn="l"/>
            <a:r>
              <a:rPr lang="en-US" b="1" i="0" dirty="0">
                <a:effectLst/>
                <a:latin typeface="Söhne"/>
              </a:rPr>
              <a:t>1. Input Validation and Sanitization:</a:t>
            </a:r>
          </a:p>
          <a:p>
            <a:pPr algn="l">
              <a:buFont typeface="Arial" panose="020B0604020202020204" pitchFamily="34" charset="0"/>
              <a:buChar char="•"/>
            </a:pPr>
            <a:r>
              <a:rPr lang="en-US" b="0" i="0" dirty="0">
                <a:solidFill>
                  <a:srgbClr val="374151"/>
                </a:solidFill>
                <a:effectLst/>
                <a:latin typeface="Söhne"/>
              </a:rPr>
              <a:t>Always validate and sanitize user inputs to prevent attacks like SQL injection, cross-site scripting (XSS), and command injection.</a:t>
            </a:r>
          </a:p>
          <a:p>
            <a:pPr algn="l">
              <a:buFont typeface="Arial" panose="020B0604020202020204" pitchFamily="34" charset="0"/>
              <a:buChar char="•"/>
            </a:pPr>
            <a:r>
              <a:rPr lang="en-US" b="0" i="0" dirty="0">
                <a:solidFill>
                  <a:srgbClr val="374151"/>
                </a:solidFill>
                <a:effectLst/>
                <a:latin typeface="Söhne"/>
              </a:rPr>
              <a:t>Use parameterized queries or prepared statements for database interactions to avoid SQL injection vulnerabilities.</a:t>
            </a:r>
          </a:p>
          <a:p>
            <a:pPr algn="l">
              <a:buFont typeface="Arial" panose="020B0604020202020204" pitchFamily="34" charset="0"/>
              <a:buChar char="•"/>
            </a:pPr>
            <a:r>
              <a:rPr lang="en-US" b="0" i="0" dirty="0">
                <a:solidFill>
                  <a:srgbClr val="374151"/>
                </a:solidFill>
                <a:effectLst/>
                <a:latin typeface="Söhne"/>
              </a:rPr>
              <a:t>Implement output encoding to prevent XSS attacks by converting user inputs into safe HTML entities.</a:t>
            </a:r>
          </a:p>
          <a:p>
            <a:pPr algn="l"/>
            <a:r>
              <a:rPr lang="en-US" b="1" i="0" dirty="0">
                <a:effectLst/>
                <a:latin typeface="Söhne"/>
              </a:rPr>
              <a:t>2. Authentication and Authorization:</a:t>
            </a:r>
          </a:p>
          <a:p>
            <a:pPr algn="l">
              <a:buFont typeface="Arial" panose="020B0604020202020204" pitchFamily="34" charset="0"/>
              <a:buChar char="•"/>
            </a:pPr>
            <a:r>
              <a:rPr lang="en-US" b="0" i="0" dirty="0">
                <a:solidFill>
                  <a:srgbClr val="374151"/>
                </a:solidFill>
                <a:effectLst/>
                <a:latin typeface="Söhne"/>
              </a:rPr>
              <a:t>Implement strong authentication mechanisms, such as multi-factor authentication (MFA), to ensure that only authorized users can access resources.</a:t>
            </a:r>
          </a:p>
          <a:p>
            <a:pPr algn="l">
              <a:buFont typeface="Arial" panose="020B0604020202020204" pitchFamily="34" charset="0"/>
              <a:buChar char="•"/>
            </a:pPr>
            <a:r>
              <a:rPr lang="en-US" b="0" i="0" dirty="0">
                <a:solidFill>
                  <a:srgbClr val="374151"/>
                </a:solidFill>
                <a:effectLst/>
                <a:latin typeface="Söhne"/>
              </a:rPr>
              <a:t>Utilize secure session management practices to maintain user sessions securely.</a:t>
            </a:r>
          </a:p>
          <a:p>
            <a:pPr algn="l">
              <a:buFont typeface="Arial" panose="020B0604020202020204" pitchFamily="34" charset="0"/>
              <a:buChar char="•"/>
            </a:pPr>
            <a:r>
              <a:rPr lang="en-US" b="0" i="0" dirty="0">
                <a:solidFill>
                  <a:srgbClr val="374151"/>
                </a:solidFill>
                <a:effectLst/>
                <a:latin typeface="Söhne"/>
              </a:rPr>
              <a:t>Implement role-based access control (RBAC) to ensure that users only have access to the resources they need.</a:t>
            </a:r>
          </a:p>
          <a:p>
            <a:pPr algn="l"/>
            <a:r>
              <a:rPr lang="en-US" b="1" i="0" dirty="0">
                <a:effectLst/>
                <a:latin typeface="Söhne"/>
              </a:rPr>
              <a:t>3. Secure Coding Practices:</a:t>
            </a:r>
          </a:p>
          <a:p>
            <a:pPr algn="l">
              <a:buFont typeface="Arial" panose="020B0604020202020204" pitchFamily="34" charset="0"/>
              <a:buChar char="•"/>
            </a:pPr>
            <a:r>
              <a:rPr lang="en-US" b="0" i="0" dirty="0">
                <a:solidFill>
                  <a:srgbClr val="374151"/>
                </a:solidFill>
                <a:effectLst/>
                <a:latin typeface="Söhne"/>
              </a:rPr>
              <a:t>Follow secure coding guidelines provided by your programming language and platform.</a:t>
            </a:r>
          </a:p>
          <a:p>
            <a:pPr algn="l">
              <a:buFont typeface="Arial" panose="020B0604020202020204" pitchFamily="34" charset="0"/>
              <a:buChar char="•"/>
            </a:pPr>
            <a:r>
              <a:rPr lang="en-US" b="0" i="0" dirty="0">
                <a:solidFill>
                  <a:srgbClr val="374151"/>
                </a:solidFill>
                <a:effectLst/>
                <a:latin typeface="Söhne"/>
              </a:rPr>
              <a:t>Avoid hardcoding sensitive information like passwords and API keys in your code.</a:t>
            </a:r>
          </a:p>
          <a:p>
            <a:pPr algn="l">
              <a:buFont typeface="Arial" panose="020B0604020202020204" pitchFamily="34" charset="0"/>
              <a:buChar char="•"/>
            </a:pPr>
            <a:r>
              <a:rPr lang="en-US" b="0" i="0" dirty="0">
                <a:solidFill>
                  <a:srgbClr val="374151"/>
                </a:solidFill>
                <a:effectLst/>
                <a:latin typeface="Söhne"/>
              </a:rPr>
              <a:t>Regularly review your code for vulnerabilities and apply best practices for error handling and logging.</a:t>
            </a:r>
          </a:p>
          <a:p>
            <a:pPr algn="l"/>
            <a:r>
              <a:rPr lang="en-US" b="1" i="0" dirty="0">
                <a:effectLst/>
                <a:latin typeface="Söhne"/>
              </a:rPr>
              <a:t>4. Data Protection and Encryption:</a:t>
            </a:r>
          </a:p>
          <a:p>
            <a:pPr algn="l">
              <a:buFont typeface="Arial" panose="020B0604020202020204" pitchFamily="34" charset="0"/>
              <a:buChar char="•"/>
            </a:pPr>
            <a:r>
              <a:rPr lang="en-US" b="0" i="0" dirty="0">
                <a:solidFill>
                  <a:srgbClr val="374151"/>
                </a:solidFill>
                <a:effectLst/>
                <a:latin typeface="Söhne"/>
              </a:rPr>
              <a:t>Use encryption algorithms to protect sensitive data both at rest and during transit.</a:t>
            </a:r>
          </a:p>
          <a:p>
            <a:pPr algn="l">
              <a:buFont typeface="Arial" panose="020B0604020202020204" pitchFamily="34" charset="0"/>
              <a:buChar char="•"/>
            </a:pPr>
            <a:r>
              <a:rPr lang="en-US" b="0" i="0" dirty="0">
                <a:solidFill>
                  <a:srgbClr val="374151"/>
                </a:solidFill>
                <a:effectLst/>
                <a:latin typeface="Söhne"/>
              </a:rPr>
              <a:t>Implement encryption protocols such as TLS/SSL to secure communications over the network.</a:t>
            </a:r>
          </a:p>
          <a:p>
            <a:pPr algn="l">
              <a:buFont typeface="Arial" panose="020B0604020202020204" pitchFamily="34" charset="0"/>
              <a:buChar char="•"/>
            </a:pPr>
            <a:r>
              <a:rPr lang="en-US" b="0" i="0" dirty="0">
                <a:solidFill>
                  <a:srgbClr val="374151"/>
                </a:solidFill>
                <a:effectLst/>
                <a:latin typeface="Söhne"/>
              </a:rPr>
              <a:t>Encrypt passwords using strong hashing algorithms and apply salt to prevent password cracking.</a:t>
            </a:r>
          </a:p>
          <a:p>
            <a:pPr algn="l"/>
            <a:r>
              <a:rPr lang="en-US" b="1" i="0" dirty="0">
                <a:effectLst/>
                <a:latin typeface="Söhne"/>
              </a:rPr>
              <a:t>5. Secure Dependencies and Libraries:</a:t>
            </a:r>
          </a:p>
          <a:p>
            <a:pPr algn="l">
              <a:buFont typeface="Arial" panose="020B0604020202020204" pitchFamily="34" charset="0"/>
              <a:buChar char="•"/>
            </a:pPr>
            <a:r>
              <a:rPr lang="en-US" b="0" i="0" dirty="0">
                <a:solidFill>
                  <a:srgbClr val="374151"/>
                </a:solidFill>
                <a:effectLst/>
                <a:latin typeface="Söhne"/>
              </a:rPr>
              <a:t>Keep third-party libraries and dependencies up to date to avoid known vulnerabilities.</a:t>
            </a:r>
          </a:p>
          <a:p>
            <a:pPr algn="l">
              <a:buFont typeface="Arial" panose="020B0604020202020204" pitchFamily="34" charset="0"/>
              <a:buChar char="•"/>
            </a:pPr>
            <a:r>
              <a:rPr lang="en-US" b="0" i="0" dirty="0">
                <a:solidFill>
                  <a:srgbClr val="374151"/>
                </a:solidFill>
                <a:effectLst/>
                <a:latin typeface="Söhne"/>
              </a:rPr>
              <a:t>Use reputable sources for libraries and ensure they are well-maintained.</a:t>
            </a:r>
          </a:p>
          <a:p>
            <a:pPr algn="l">
              <a:buFont typeface="Arial" panose="020B0604020202020204" pitchFamily="34" charset="0"/>
              <a:buChar char="•"/>
            </a:pPr>
            <a:r>
              <a:rPr lang="en-US" b="0" i="0" dirty="0">
                <a:solidFill>
                  <a:srgbClr val="374151"/>
                </a:solidFill>
                <a:effectLst/>
                <a:latin typeface="Söhne"/>
              </a:rPr>
              <a:t>Consider using tools that automatically check for vulnerabilities in your dependencies.</a:t>
            </a:r>
          </a:p>
          <a:p>
            <a:pPr algn="l"/>
            <a:r>
              <a:rPr lang="en-US" b="1" i="0" dirty="0">
                <a:effectLst/>
                <a:latin typeface="Söhne"/>
              </a:rPr>
              <a:t>6. Avoid Common Vulnerabilities:</a:t>
            </a:r>
          </a:p>
          <a:p>
            <a:pPr algn="l">
              <a:buFont typeface="Arial" panose="020B0604020202020204" pitchFamily="34" charset="0"/>
              <a:buChar char="•"/>
            </a:pPr>
            <a:r>
              <a:rPr lang="en-US" b="0" i="0" dirty="0">
                <a:solidFill>
                  <a:srgbClr val="374151"/>
                </a:solidFill>
                <a:effectLst/>
                <a:latin typeface="Söhne"/>
              </a:rPr>
              <a:t>Be aware of common vulnerabilities like buffer overflows, race conditions, and insecure deserialization.</a:t>
            </a:r>
          </a:p>
          <a:p>
            <a:pPr algn="l">
              <a:buFont typeface="Arial" panose="020B0604020202020204" pitchFamily="34" charset="0"/>
              <a:buChar char="•"/>
            </a:pPr>
            <a:r>
              <a:rPr lang="en-US" b="0" i="0" dirty="0">
                <a:solidFill>
                  <a:srgbClr val="374151"/>
                </a:solidFill>
                <a:effectLst/>
                <a:latin typeface="Söhne"/>
              </a:rPr>
              <a:t>Keep yourself informed about the latest security threats and vulnerabilities affecting your technology stack.</a:t>
            </a:r>
          </a:p>
          <a:p>
            <a:pPr algn="l"/>
            <a:r>
              <a:rPr lang="en-US" b="1" i="0" dirty="0">
                <a:effectLst/>
                <a:latin typeface="Söhne"/>
              </a:rPr>
              <a:t>7. Security Testing:</a:t>
            </a:r>
          </a:p>
          <a:p>
            <a:pPr algn="l">
              <a:buFont typeface="Arial" panose="020B0604020202020204" pitchFamily="34" charset="0"/>
              <a:buChar char="•"/>
            </a:pPr>
            <a:r>
              <a:rPr lang="en-US" b="0" i="0" dirty="0">
                <a:solidFill>
                  <a:srgbClr val="374151"/>
                </a:solidFill>
                <a:effectLst/>
                <a:latin typeface="Söhne"/>
              </a:rPr>
              <a:t>Regularly conduct security testing, including penetration testing and code reviews, to identify and fix vulnerabilities.</a:t>
            </a:r>
          </a:p>
          <a:p>
            <a:pPr algn="l">
              <a:buFont typeface="Arial" panose="020B0604020202020204" pitchFamily="34" charset="0"/>
              <a:buChar char="•"/>
            </a:pPr>
            <a:r>
              <a:rPr lang="en-US" b="0" i="0" dirty="0">
                <a:solidFill>
                  <a:srgbClr val="374151"/>
                </a:solidFill>
                <a:effectLst/>
                <a:latin typeface="Söhne"/>
              </a:rPr>
              <a:t>Implement unit testing, integration testing, and security testing as integral parts of your development process.</a:t>
            </a:r>
          </a:p>
          <a:p>
            <a:pPr algn="l"/>
            <a:r>
              <a:rPr lang="en-US" b="1" i="0" dirty="0">
                <a:effectLst/>
                <a:latin typeface="Söhne"/>
              </a:rPr>
              <a:t>8. Error Handling and User Feedback:</a:t>
            </a:r>
          </a:p>
          <a:p>
            <a:pPr algn="l">
              <a:buFont typeface="Arial" panose="020B0604020202020204" pitchFamily="34" charset="0"/>
              <a:buChar char="•"/>
            </a:pPr>
            <a:r>
              <a:rPr lang="en-US" b="0" i="0" dirty="0">
                <a:solidFill>
                  <a:srgbClr val="374151"/>
                </a:solidFill>
                <a:effectLst/>
                <a:latin typeface="Söhne"/>
              </a:rPr>
              <a:t>Provide informative error messages to developers for debugging purposes but avoid exposing sensitive information to end-users.</a:t>
            </a:r>
          </a:p>
          <a:p>
            <a:pPr algn="l">
              <a:buFont typeface="Arial" panose="020B0604020202020204" pitchFamily="34" charset="0"/>
              <a:buChar char="•"/>
            </a:pPr>
            <a:r>
              <a:rPr lang="en-US" b="0" i="0" dirty="0">
                <a:solidFill>
                  <a:srgbClr val="374151"/>
                </a:solidFill>
                <a:effectLst/>
                <a:latin typeface="Söhne"/>
              </a:rPr>
              <a:t>Ensure that user error messages do not provide attackers with information about the system's vulnerabilities.</a:t>
            </a:r>
          </a:p>
          <a:p>
            <a:pPr algn="l"/>
            <a:r>
              <a:rPr lang="en-US" b="1" i="0" dirty="0">
                <a:effectLst/>
                <a:latin typeface="Söhne"/>
              </a:rPr>
              <a:t>9. Implement Content Security Policies (CSP):</a:t>
            </a:r>
          </a:p>
          <a:p>
            <a:pPr algn="l">
              <a:buFont typeface="Arial" panose="020B0604020202020204" pitchFamily="34" charset="0"/>
              <a:buChar char="•"/>
            </a:pPr>
            <a:r>
              <a:rPr lang="en-US" b="0" i="0" dirty="0">
                <a:solidFill>
                  <a:srgbClr val="374151"/>
                </a:solidFill>
                <a:effectLst/>
                <a:latin typeface="Söhne"/>
              </a:rPr>
              <a:t>Utilize CSP to mitigate risks associated with cross-site scripting (XSS) attacks by controlling which resources are loaded.</a:t>
            </a:r>
          </a:p>
          <a:p>
            <a:pPr algn="l"/>
            <a:r>
              <a:rPr lang="en-US" b="1" i="0" dirty="0">
                <a:effectLst/>
                <a:latin typeface="Söhne"/>
              </a:rPr>
              <a:t>10. Regular Updates and Patch Management:</a:t>
            </a:r>
          </a:p>
          <a:p>
            <a:pPr algn="l">
              <a:buFont typeface="Arial" panose="020B0604020202020204" pitchFamily="34" charset="0"/>
              <a:buChar char="•"/>
            </a:pPr>
            <a:r>
              <a:rPr lang="en-US" b="0" i="0" dirty="0">
                <a:solidFill>
                  <a:srgbClr val="374151"/>
                </a:solidFill>
                <a:effectLst/>
                <a:latin typeface="Söhne"/>
              </a:rPr>
              <a:t>Keep all software components up to date, including libraries, frameworks, and your application code.</a:t>
            </a:r>
          </a:p>
          <a:p>
            <a:pPr algn="l">
              <a:buFont typeface="Arial" panose="020B0604020202020204" pitchFamily="34" charset="0"/>
              <a:buChar char="•"/>
            </a:pPr>
            <a:r>
              <a:rPr lang="en-US" b="0" i="0" dirty="0">
                <a:solidFill>
                  <a:srgbClr val="374151"/>
                </a:solidFill>
                <a:effectLst/>
                <a:latin typeface="Söhne"/>
              </a:rPr>
              <a:t>Address security vulnerabilities promptly by applying patches and updates as soon as they become available.</a:t>
            </a:r>
          </a:p>
          <a:p>
            <a:pPr algn="l"/>
            <a:r>
              <a:rPr lang="en-US" b="1" i="0" dirty="0">
                <a:effectLst/>
                <a:latin typeface="Söhne"/>
              </a:rPr>
              <a:t>11. Threat Modeling:</a:t>
            </a:r>
          </a:p>
          <a:p>
            <a:pPr algn="l">
              <a:buFont typeface="Arial" panose="020B0604020202020204" pitchFamily="34" charset="0"/>
              <a:buChar char="•"/>
            </a:pPr>
            <a:r>
              <a:rPr lang="en-US" b="0" i="0" dirty="0">
                <a:solidFill>
                  <a:srgbClr val="374151"/>
                </a:solidFill>
                <a:effectLst/>
                <a:latin typeface="Söhne"/>
              </a:rPr>
              <a:t>Implement threat modeling during the design phase to identify potential security threats and design mitigations.</a:t>
            </a:r>
          </a:p>
          <a:p>
            <a:pPr algn="l">
              <a:buFont typeface="Arial" panose="020B0604020202020204" pitchFamily="34" charset="0"/>
              <a:buChar char="•"/>
            </a:pPr>
            <a:r>
              <a:rPr lang="en-US" b="0" i="0" dirty="0">
                <a:solidFill>
                  <a:srgbClr val="374151"/>
                </a:solidFill>
                <a:effectLst/>
                <a:latin typeface="Söhne"/>
              </a:rPr>
              <a:t>Consider potential attack vectors and prioritize security measures accordingly.</a:t>
            </a:r>
          </a:p>
          <a:p>
            <a:pPr algn="l"/>
            <a:r>
              <a:rPr lang="en-US" b="1" i="0" dirty="0">
                <a:effectLst/>
                <a:latin typeface="Söhne"/>
              </a:rPr>
              <a:t>12. Education and Training:</a:t>
            </a:r>
          </a:p>
          <a:p>
            <a:pPr algn="l">
              <a:buFont typeface="Arial" panose="020B0604020202020204" pitchFamily="34" charset="0"/>
              <a:buChar char="•"/>
            </a:pPr>
            <a:r>
              <a:rPr lang="en-US" b="0" i="0" dirty="0">
                <a:solidFill>
                  <a:srgbClr val="374151"/>
                </a:solidFill>
                <a:effectLst/>
                <a:latin typeface="Söhne"/>
              </a:rPr>
              <a:t>Continuously educate developers about secure coding practices and the latest security threats.</a:t>
            </a:r>
          </a:p>
          <a:p>
            <a:pPr algn="l">
              <a:buFont typeface="Arial" panose="020B0604020202020204" pitchFamily="34" charset="0"/>
              <a:buChar char="•"/>
            </a:pPr>
            <a:r>
              <a:rPr lang="en-US" b="0" i="0" dirty="0">
                <a:solidFill>
                  <a:srgbClr val="374151"/>
                </a:solidFill>
                <a:effectLst/>
                <a:latin typeface="Söhne"/>
              </a:rPr>
              <a:t>Promote a culture of security awareness among the development team.</a:t>
            </a:r>
          </a:p>
          <a:p>
            <a:pPr algn="l"/>
            <a:r>
              <a:rPr lang="en-US" b="0" i="0" dirty="0">
                <a:solidFill>
                  <a:srgbClr val="374151"/>
                </a:solidFill>
                <a:effectLst/>
                <a:latin typeface="Söhne"/>
              </a:rPr>
              <a:t>By integrating these security principles into the development process, developers can contribute significantly to the creation of secure and resilient software applications that protect user data, maintain user trust, and safeguard against potential cyber threats.</a:t>
            </a:r>
          </a:p>
          <a:p>
            <a:endParaRPr lang="en-US" dirty="0"/>
          </a:p>
        </p:txBody>
      </p:sp>
    </p:spTree>
    <p:extLst>
      <p:ext uri="{BB962C8B-B14F-4D97-AF65-F5344CB8AC3E}">
        <p14:creationId xmlns:p14="http://schemas.microsoft.com/office/powerpoint/2010/main" val="1405798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3688</TotalTime>
  <Words>2185</Words>
  <Application>Microsoft Office PowerPoint</Application>
  <PresentationFormat>Widescreen</PresentationFormat>
  <Paragraphs>286</Paragraphs>
  <Slides>44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Amasis MT Pro Black</vt:lpstr>
      <vt:lpstr>Arial</vt:lpstr>
      <vt:lpstr>Calibri</vt:lpstr>
      <vt:lpstr>Calibri Light</vt:lpstr>
      <vt:lpstr>CiscoSans</vt:lpstr>
      <vt:lpstr>Inter</vt:lpstr>
      <vt:lpstr>roboto</vt:lpstr>
      <vt:lpstr>roboto</vt:lpstr>
      <vt:lpstr>Söhne</vt:lpstr>
      <vt:lpstr>Office Theme</vt:lpstr>
      <vt:lpstr>CYBER SECURITY </vt:lpstr>
      <vt:lpstr>What are we going to cover</vt:lpstr>
      <vt:lpstr>PowerPoint Presentation</vt:lpstr>
      <vt:lpstr>Overview of Cybersecurity Threats</vt:lpstr>
      <vt:lpstr>Malware</vt:lpstr>
      <vt:lpstr>Some common attacks</vt:lpstr>
      <vt:lpstr>Phishing and Social Engineering</vt:lpstr>
      <vt:lpstr>Security Principles  for developers</vt:lpstr>
      <vt:lpstr>PowerPoint Presentation</vt:lpstr>
      <vt:lpstr>Top Social Engineering Attacks</vt:lpstr>
      <vt:lpstr>PowerPoint Presentation</vt:lpstr>
      <vt:lpstr>Black Hat Hacker</vt:lpstr>
      <vt:lpstr>White Hat Hackers:</vt:lpstr>
      <vt:lpstr>Difference Between Hacking and Ethical Hacking</vt:lpstr>
      <vt:lpstr>Grey Hat Hackers:</vt:lpstr>
      <vt:lpstr>Script Kiddies:</vt:lpstr>
      <vt:lpstr>Hacktivists </vt:lpstr>
      <vt:lpstr>State-Sponsored Hackers:</vt:lpstr>
      <vt:lpstr>Cybercriminals</vt:lpstr>
      <vt:lpstr>PowerPoint Presentation</vt:lpstr>
      <vt:lpstr>PowerPoint Presentation</vt:lpstr>
      <vt:lpstr>PowerPoint Presentation</vt:lpstr>
      <vt:lpstr>SET - Social-Engineer Toolkit</vt:lpstr>
      <vt:lpstr>PowerPoint Presentation</vt:lpstr>
      <vt:lpstr>PowerPoint Presentation</vt:lpstr>
      <vt:lpstr>PowerPoint Presentation</vt:lpstr>
      <vt:lpstr>Victim’s Email</vt:lpstr>
      <vt:lpstr>Victim’s desktop</vt:lpstr>
      <vt:lpstr>PowerPoint Presentation</vt:lpstr>
      <vt:lpstr>PowerPoint Presentation</vt:lpstr>
      <vt:lpstr>PowerPoint Presentation</vt:lpstr>
      <vt:lpstr>PowerPoint Presentation</vt:lpstr>
      <vt:lpstr>PowerPoint Presentation</vt:lpstr>
      <vt:lpstr>Identifying Scam Websites</vt:lpstr>
      <vt:lpstr>How to protect yourself against cybercrime</vt:lpstr>
      <vt:lpstr>PowerPoint Presentation</vt:lpstr>
      <vt:lpstr>Secure Coding Secure application development </vt:lpstr>
      <vt:lpstr>Risk assessment and vulnerability assessment</vt:lpstr>
      <vt:lpstr>1. Identify Assets:</vt:lpstr>
      <vt:lpstr>2. Identify Threats:</vt:lpstr>
      <vt:lpstr>2. Risk Assessment - Evaluating the potential impact</vt:lpstr>
      <vt:lpstr>Treatment of Risks</vt:lpstr>
      <vt:lpstr>TODO: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Kumar Kar</dc:creator>
  <cp:lastModifiedBy>Santosh Kumar Kar</cp:lastModifiedBy>
  <cp:revision>137</cp:revision>
  <dcterms:created xsi:type="dcterms:W3CDTF">2023-08-01T16:02:35Z</dcterms:created>
  <dcterms:modified xsi:type="dcterms:W3CDTF">2023-08-27T03:52:35Z</dcterms:modified>
</cp:coreProperties>
</file>